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 Id="rId3" Type="http://schemas.openxmlformats.org/officeDocument/2006/relationships/image" Target="../media/image2.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 Id="rId6" Type="http://schemas.openxmlformats.org/officeDocument/2006/relationships/image" Target="../media/image14.tif"/><Relationship Id="rId7" Type="http://schemas.openxmlformats.org/officeDocument/2006/relationships/image" Target="../media/image1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tif"/><Relationship Id="rId3"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tif"/><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18.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tif"/><Relationship Id="rId3"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tif"/><Relationship Id="rId3"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tif"/><Relationship Id="rId3"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5.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tif"/><Relationship Id="rId3" Type="http://schemas.openxmlformats.org/officeDocument/2006/relationships/image" Target="../media/image7.tif"/><Relationship Id="rId4" Type="http://schemas.openxmlformats.org/officeDocument/2006/relationships/image" Target="../media/image8.tif"/><Relationship Id="rId5" Type="http://schemas.openxmlformats.org/officeDocument/2006/relationships/image" Target="../media/image9.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 Id="rId6" Type="http://schemas.openxmlformats.org/officeDocument/2006/relationships/image" Target="../media/image14.tif"/><Relationship Id="rId7" Type="http://schemas.openxmlformats.org/officeDocument/2006/relationships/image" Target="../media/image15.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 Id="rId6" Type="http://schemas.openxmlformats.org/officeDocument/2006/relationships/image" Target="../media/image14.tif"/><Relationship Id="rId7" Type="http://schemas.openxmlformats.org/officeDocument/2006/relationships/image" Target="../media/image15.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 Id="rId6" Type="http://schemas.openxmlformats.org/officeDocument/2006/relationships/image" Target="../media/image14.tif"/><Relationship Id="rId7" Type="http://schemas.openxmlformats.org/officeDocument/2006/relationships/image" Target="../media/image1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 Id="rId6" Type="http://schemas.openxmlformats.org/officeDocument/2006/relationships/image" Target="../media/image14.tif"/><Relationship Id="rId7" Type="http://schemas.openxmlformats.org/officeDocument/2006/relationships/image" Target="../media/image15.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 Id="rId6" Type="http://schemas.openxmlformats.org/officeDocument/2006/relationships/image" Target="../media/image14.tif"/><Relationship Id="rId7" Type="http://schemas.openxmlformats.org/officeDocument/2006/relationships/image" Target="../media/image15.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 Id="rId6" Type="http://schemas.openxmlformats.org/officeDocument/2006/relationships/image" Target="../media/image14.tif"/><Relationship Id="rId7" Type="http://schemas.openxmlformats.org/officeDocument/2006/relationships/image" Target="../media/image1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toring Vs Preserving Data"/>
          <p:cNvSpPr txBox="1"/>
          <p:nvPr/>
        </p:nvSpPr>
        <p:spPr>
          <a:xfrm>
            <a:off x="9043162" y="1157057"/>
            <a:ext cx="6297677"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Storing Vs Preserving Data</a:t>
            </a:r>
          </a:p>
        </p:txBody>
      </p:sp>
      <p:pic>
        <p:nvPicPr>
          <p:cNvPr id="152" name="Image" descr="Image"/>
          <p:cNvPicPr>
            <a:picLocks noChangeAspect="1"/>
          </p:cNvPicPr>
          <p:nvPr/>
        </p:nvPicPr>
        <p:blipFill>
          <a:blip r:embed="rId2">
            <a:extLst/>
          </a:blip>
          <a:stretch>
            <a:fillRect/>
          </a:stretch>
        </p:blipFill>
        <p:spPr>
          <a:xfrm>
            <a:off x="4364709" y="2962536"/>
            <a:ext cx="6165132" cy="4099157"/>
          </a:xfrm>
          <a:prstGeom prst="rect">
            <a:avLst/>
          </a:prstGeom>
          <a:ln w="12700">
            <a:miter lim="400000"/>
          </a:ln>
        </p:spPr>
      </p:pic>
      <p:sp>
        <p:nvSpPr>
          <p:cNvPr id="153" name="Homes in Ancient Egypt were made mainly out of mud bricks, papyrus and little wood.…"/>
          <p:cNvSpPr txBox="1"/>
          <p:nvPr/>
        </p:nvSpPr>
        <p:spPr>
          <a:xfrm>
            <a:off x="3125096" y="7031608"/>
            <a:ext cx="8644358" cy="2302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0000"/>
                </a:solidFill>
              </a:defRPr>
            </a:pPr>
            <a:r>
              <a:t>Homes in Ancient Egypt were made mainly out of mud bricks, papyrus and little wood.</a:t>
            </a:r>
          </a:p>
          <a:p>
            <a:pPr>
              <a:defRPr>
                <a:solidFill>
                  <a:srgbClr val="000000"/>
                </a:solidFill>
              </a:defRPr>
            </a:pPr>
            <a:r>
              <a:t>They were build in few months/weeks by a crew of 10-20 men. Houses built around 2500 b.c. protected their owners for</a:t>
            </a:r>
          </a:p>
          <a:p>
            <a:pPr>
              <a:defRPr>
                <a:solidFill>
                  <a:srgbClr val="000000"/>
                </a:solidFill>
              </a:defRPr>
            </a:pPr>
            <a:r>
              <a:t>a generation or more, serving their scope for a limited amount of time, but none of them remains fully intact today.</a:t>
            </a:r>
          </a:p>
        </p:txBody>
      </p:sp>
      <p:pic>
        <p:nvPicPr>
          <p:cNvPr id="154" name="Image" descr="Image"/>
          <p:cNvPicPr>
            <a:picLocks noChangeAspect="1"/>
          </p:cNvPicPr>
          <p:nvPr/>
        </p:nvPicPr>
        <p:blipFill>
          <a:blip r:embed="rId3">
            <a:extLst/>
          </a:blip>
          <a:stretch>
            <a:fillRect/>
          </a:stretch>
        </p:blipFill>
        <p:spPr>
          <a:xfrm>
            <a:off x="13640987" y="2847665"/>
            <a:ext cx="8245520" cy="4328899"/>
          </a:xfrm>
          <a:prstGeom prst="rect">
            <a:avLst/>
          </a:prstGeom>
          <a:ln w="12700">
            <a:miter lim="400000"/>
          </a:ln>
        </p:spPr>
      </p:pic>
      <p:sp>
        <p:nvSpPr>
          <p:cNvPr id="155" name="The Great Pyramid of Giza is made out of stone. It has been…"/>
          <p:cNvSpPr txBox="1"/>
          <p:nvPr/>
        </p:nvSpPr>
        <p:spPr>
          <a:xfrm>
            <a:off x="13441568" y="7206000"/>
            <a:ext cx="8644358" cy="15662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0000"/>
                </a:solidFill>
              </a:defRPr>
            </a:pPr>
            <a:r>
              <a:t>The Great Pyramid of Giza is made out of stone. It has been</a:t>
            </a:r>
          </a:p>
          <a:p>
            <a:pPr>
              <a:defRPr>
                <a:solidFill>
                  <a:srgbClr val="000000"/>
                </a:solidFill>
              </a:defRPr>
            </a:pPr>
            <a:r>
              <a:t>Estimated that roughly 40000 men worked to complete the Great Pyramid in 27 years.</a:t>
            </a:r>
          </a:p>
          <a:p>
            <a:pPr>
              <a:defRPr>
                <a:solidFill>
                  <a:srgbClr val="000000"/>
                </a:solidFill>
              </a:defRPr>
            </a:pPr>
            <a:r>
              <a:t>The Great Pyramid, at today, remain intact.</a:t>
            </a:r>
          </a:p>
        </p:txBody>
      </p:sp>
      <p:sp>
        <p:nvSpPr>
          <p:cNvPr id="156" name="Can you tell the difference between the house built with mud bricks and the pyramid? Certain things are made to serve their purpose for a very limited amount of time, but if we want something to endure time, then we need to make a lot of effort into solv"/>
          <p:cNvSpPr txBox="1"/>
          <p:nvPr/>
        </p:nvSpPr>
        <p:spPr>
          <a:xfrm>
            <a:off x="2544586" y="10264188"/>
            <a:ext cx="19294828" cy="1197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Can you tell the difference between the house built with mud bricks and the pyramid? Certain things are made to serve their purpose for a very limited amount of time, but if we want something to endure time, then we need to make a lot of effort into solving long-term maintenance problems.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5" name="Image" descr="Image"/>
          <p:cNvPicPr>
            <a:picLocks noChangeAspect="1"/>
          </p:cNvPicPr>
          <p:nvPr/>
        </p:nvPicPr>
        <p:blipFill>
          <a:blip r:embed="rId2">
            <a:extLst/>
          </a:blip>
          <a:stretch>
            <a:fillRect/>
          </a:stretch>
        </p:blipFill>
        <p:spPr>
          <a:xfrm>
            <a:off x="3592153" y="3410474"/>
            <a:ext cx="2454772" cy="1645709"/>
          </a:xfrm>
          <a:prstGeom prst="rect">
            <a:avLst/>
          </a:prstGeom>
          <a:ln w="12700">
            <a:miter lim="400000"/>
          </a:ln>
        </p:spPr>
      </p:pic>
      <p:sp>
        <p:nvSpPr>
          <p:cNvPr id="346" name="Bit-Rot"/>
          <p:cNvSpPr txBox="1"/>
          <p:nvPr/>
        </p:nvSpPr>
        <p:spPr>
          <a:xfrm>
            <a:off x="4146680" y="2872930"/>
            <a:ext cx="1345718"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Bit-Rot</a:t>
            </a:r>
          </a:p>
        </p:txBody>
      </p:sp>
      <p:sp>
        <p:nvSpPr>
          <p:cNvPr id="347" name="Data degradation affecting SSD, magnetic media (hard disks) and optical media (CD, DVD)"/>
          <p:cNvSpPr/>
          <p:nvPr/>
        </p:nvSpPr>
        <p:spPr>
          <a:xfrm>
            <a:off x="3246886" y="5101316"/>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degradation affecting SSD, magnetic media (hard disks) and optical media (CD, DVD)</a:t>
            </a:r>
          </a:p>
        </p:txBody>
      </p:sp>
      <p:pic>
        <p:nvPicPr>
          <p:cNvPr id="348" name="Image" descr="Image"/>
          <p:cNvPicPr>
            <a:picLocks noChangeAspect="1"/>
          </p:cNvPicPr>
          <p:nvPr/>
        </p:nvPicPr>
        <p:blipFill>
          <a:blip r:embed="rId3">
            <a:extLst/>
          </a:blip>
          <a:stretch>
            <a:fillRect/>
          </a:stretch>
        </p:blipFill>
        <p:spPr>
          <a:xfrm>
            <a:off x="3541604" y="8534752"/>
            <a:ext cx="2887568" cy="1942546"/>
          </a:xfrm>
          <a:prstGeom prst="rect">
            <a:avLst/>
          </a:prstGeom>
          <a:ln w="12700">
            <a:miter lim="400000"/>
          </a:ln>
        </p:spPr>
      </p:pic>
      <p:sp>
        <p:nvSpPr>
          <p:cNvPr id="349" name="Outdated file format"/>
          <p:cNvSpPr txBox="1"/>
          <p:nvPr/>
        </p:nvSpPr>
        <p:spPr>
          <a:xfrm>
            <a:off x="10394619" y="7651905"/>
            <a:ext cx="3594762"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Outdated file format</a:t>
            </a:r>
          </a:p>
        </p:txBody>
      </p:sp>
      <p:sp>
        <p:nvSpPr>
          <p:cNvPr id="350" name="Data saved on media that, over time, became unreadable by modern computers"/>
          <p:cNvSpPr/>
          <p:nvPr/>
        </p:nvSpPr>
        <p:spPr>
          <a:xfrm>
            <a:off x="3412735" y="10579014"/>
            <a:ext cx="3145305"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over time, became unreadable by modern computers</a:t>
            </a:r>
          </a:p>
        </p:txBody>
      </p:sp>
      <p:pic>
        <p:nvPicPr>
          <p:cNvPr id="351" name="Image" descr="Image"/>
          <p:cNvPicPr>
            <a:picLocks noChangeAspect="1"/>
          </p:cNvPicPr>
          <p:nvPr/>
        </p:nvPicPr>
        <p:blipFill>
          <a:blip r:embed="rId4">
            <a:extLst/>
          </a:blip>
          <a:stretch>
            <a:fillRect/>
          </a:stretch>
        </p:blipFill>
        <p:spPr>
          <a:xfrm>
            <a:off x="10523169" y="3255716"/>
            <a:ext cx="3337662" cy="1883363"/>
          </a:xfrm>
          <a:prstGeom prst="rect">
            <a:avLst/>
          </a:prstGeom>
          <a:ln w="12700">
            <a:miter lim="400000"/>
          </a:ln>
        </p:spPr>
      </p:pic>
      <p:sp>
        <p:nvSpPr>
          <p:cNvPr id="352" name="Defective media"/>
          <p:cNvSpPr txBox="1"/>
          <p:nvPr/>
        </p:nvSpPr>
        <p:spPr>
          <a:xfrm>
            <a:off x="10733862" y="2650289"/>
            <a:ext cx="2916276"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Defective media</a:t>
            </a:r>
          </a:p>
        </p:txBody>
      </p:sp>
      <p:sp>
        <p:nvSpPr>
          <p:cNvPr id="353" name="Data saved on media that became defective or get damaged over time"/>
          <p:cNvSpPr/>
          <p:nvPr/>
        </p:nvSpPr>
        <p:spPr>
          <a:xfrm>
            <a:off x="10619347" y="5233230"/>
            <a:ext cx="3145305" cy="1033915"/>
          </a:xfrm>
          <a:prstGeom prst="roundRect">
            <a:avLst>
              <a:gd name="adj" fmla="val 18425"/>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became defective or get damaged over time</a:t>
            </a:r>
          </a:p>
        </p:txBody>
      </p:sp>
      <p:pic>
        <p:nvPicPr>
          <p:cNvPr id="354" name="Image" descr="Image"/>
          <p:cNvPicPr>
            <a:picLocks noChangeAspect="1"/>
          </p:cNvPicPr>
          <p:nvPr/>
        </p:nvPicPr>
        <p:blipFill>
          <a:blip r:embed="rId5">
            <a:extLst/>
          </a:blip>
          <a:stretch>
            <a:fillRect/>
          </a:stretch>
        </p:blipFill>
        <p:spPr>
          <a:xfrm>
            <a:off x="10983917" y="8259533"/>
            <a:ext cx="2416167" cy="2416167"/>
          </a:xfrm>
          <a:prstGeom prst="rect">
            <a:avLst/>
          </a:prstGeom>
          <a:ln w="12700">
            <a:miter lim="400000"/>
          </a:ln>
        </p:spPr>
      </p:pic>
      <p:sp>
        <p:nvSpPr>
          <p:cNvPr id="355" name="Outdated media"/>
          <p:cNvSpPr txBox="1"/>
          <p:nvPr/>
        </p:nvSpPr>
        <p:spPr>
          <a:xfrm>
            <a:off x="3585580" y="7927926"/>
            <a:ext cx="2799615"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Outdated media</a:t>
            </a:r>
          </a:p>
        </p:txBody>
      </p:sp>
      <p:sp>
        <p:nvSpPr>
          <p:cNvPr id="356" name="Data saved on file formats that become outdated, and so unreadable, over time"/>
          <p:cNvSpPr/>
          <p:nvPr/>
        </p:nvSpPr>
        <p:spPr>
          <a:xfrm>
            <a:off x="10619347" y="10772051"/>
            <a:ext cx="3145306" cy="1260670"/>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file formats that become outdated, and so unreadable, over time</a:t>
            </a:r>
          </a:p>
        </p:txBody>
      </p:sp>
      <p:pic>
        <p:nvPicPr>
          <p:cNvPr id="357" name="Image" descr="Image"/>
          <p:cNvPicPr>
            <a:picLocks noChangeAspect="1"/>
          </p:cNvPicPr>
          <p:nvPr/>
        </p:nvPicPr>
        <p:blipFill>
          <a:blip r:embed="rId6">
            <a:extLst/>
          </a:blip>
          <a:stretch>
            <a:fillRect/>
          </a:stretch>
        </p:blipFill>
        <p:spPr>
          <a:xfrm>
            <a:off x="16835142" y="3230349"/>
            <a:ext cx="3743897" cy="2107813"/>
          </a:xfrm>
          <a:prstGeom prst="rect">
            <a:avLst/>
          </a:prstGeom>
          <a:ln w="12700">
            <a:miter lim="400000"/>
          </a:ln>
        </p:spPr>
      </p:pic>
      <p:sp>
        <p:nvSpPr>
          <p:cNvPr id="358" name="Data repository oblivion"/>
          <p:cNvSpPr txBox="1"/>
          <p:nvPr/>
        </p:nvSpPr>
        <p:spPr>
          <a:xfrm>
            <a:off x="16672233" y="2627927"/>
            <a:ext cx="406971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repository oblivion</a:t>
            </a:r>
          </a:p>
        </p:txBody>
      </p:sp>
      <p:sp>
        <p:nvSpPr>
          <p:cNvPr id="359" name="Data saved on a repository that stops to be maintained, its location and content is forgotten, falling in this way into oblivion."/>
          <p:cNvSpPr/>
          <p:nvPr/>
        </p:nvSpPr>
        <p:spPr>
          <a:xfrm>
            <a:off x="16561248" y="5434513"/>
            <a:ext cx="429168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a repository that stops to be maintained, its location and content is forgotten, falling in this way into oblivion.</a:t>
            </a:r>
          </a:p>
        </p:txBody>
      </p:sp>
      <p:pic>
        <p:nvPicPr>
          <p:cNvPr id="360" name="Image" descr="Image"/>
          <p:cNvPicPr>
            <a:picLocks noChangeAspect="1"/>
          </p:cNvPicPr>
          <p:nvPr/>
        </p:nvPicPr>
        <p:blipFill>
          <a:blip r:embed="rId7">
            <a:extLst/>
          </a:blip>
          <a:srcRect l="23396" t="0" r="0" b="0"/>
          <a:stretch>
            <a:fillRect/>
          </a:stretch>
        </p:blipFill>
        <p:spPr>
          <a:xfrm>
            <a:off x="16740773" y="8311506"/>
            <a:ext cx="3932654" cy="2416337"/>
          </a:xfrm>
          <a:prstGeom prst="rect">
            <a:avLst/>
          </a:prstGeom>
          <a:ln w="12700">
            <a:miter lim="400000"/>
          </a:ln>
        </p:spPr>
      </p:pic>
      <p:sp>
        <p:nvSpPr>
          <p:cNvPr id="361" name="Data storage loss"/>
          <p:cNvSpPr txBox="1"/>
          <p:nvPr/>
        </p:nvSpPr>
        <p:spPr>
          <a:xfrm>
            <a:off x="17180068" y="7708871"/>
            <a:ext cx="305404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storage loss</a:t>
            </a:r>
          </a:p>
        </p:txBody>
      </p:sp>
      <p:sp>
        <p:nvSpPr>
          <p:cNvPr id="362" name="Data saved on media that gets damaged, lost, stolen, or destroyed by accident."/>
          <p:cNvSpPr/>
          <p:nvPr/>
        </p:nvSpPr>
        <p:spPr>
          <a:xfrm>
            <a:off x="17134437" y="10824028"/>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gets damaged, lost, stolen, or destroyed by accident.</a:t>
            </a:r>
          </a:p>
        </p:txBody>
      </p:sp>
      <p:sp>
        <p:nvSpPr>
          <p:cNvPr id="363" name="Multiple backups and checksum…"/>
          <p:cNvSpPr/>
          <p:nvPr/>
        </p:nvSpPr>
        <p:spPr>
          <a:xfrm>
            <a:off x="2656835" y="2498435"/>
            <a:ext cx="4657105"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Multiple backups</a:t>
            </a:r>
            <a:r>
              <a:t> and </a:t>
            </a:r>
            <a:r>
              <a:rPr b="1"/>
              <a:t>checksum</a:t>
            </a:r>
          </a:p>
          <a:p>
            <a:pPr algn="just">
              <a:lnSpc>
                <a:spcPct val="90000"/>
              </a:lnSpc>
              <a:spcBef>
                <a:spcPts val="4500"/>
              </a:spcBef>
              <a:defRPr sz="2600">
                <a:solidFill>
                  <a:srgbClr val="000000"/>
                </a:solidFill>
              </a:defRPr>
            </a:pPr>
            <a:r>
              <a:rPr sz="2400"/>
              <a:t>A checksum is a sequence of numbers and letters uniquely associated with a file. Comparing checksum of two data copies that are supposed to be identical reveal bit rot </a:t>
            </a:r>
            <a:r>
              <a:t>effects.</a:t>
            </a:r>
          </a:p>
        </p:txBody>
      </p:sp>
      <p:sp>
        <p:nvSpPr>
          <p:cNvPr id="364" name="Approved"/>
          <p:cNvSpPr/>
          <p:nvPr/>
        </p:nvSpPr>
        <p:spPr>
          <a:xfrm>
            <a:off x="14400615" y="1839383"/>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5" name="What may happen to data?"/>
          <p:cNvSpPr txBox="1"/>
          <p:nvPr/>
        </p:nvSpPr>
        <p:spPr>
          <a:xfrm>
            <a:off x="9032240" y="979307"/>
            <a:ext cx="6319521"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What may happen to data?</a:t>
            </a:r>
          </a:p>
        </p:txBody>
      </p:sp>
      <p:sp>
        <p:nvSpPr>
          <p:cNvPr id="366" name="Refreshing data…"/>
          <p:cNvSpPr/>
          <p:nvPr/>
        </p:nvSpPr>
        <p:spPr>
          <a:xfrm>
            <a:off x="9863448" y="2498435"/>
            <a:ext cx="4657105"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Refreshing data</a:t>
            </a:r>
          </a:p>
          <a:p>
            <a:pPr algn="just">
              <a:lnSpc>
                <a:spcPct val="90000"/>
              </a:lnSpc>
              <a:spcBef>
                <a:spcPts val="4500"/>
              </a:spcBef>
              <a:defRPr sz="2600">
                <a:solidFill>
                  <a:srgbClr val="000000"/>
                </a:solidFill>
              </a:defRPr>
            </a:pPr>
            <a:r>
              <a:rPr sz="2400"/>
              <a:t>The concept is simple: make a copy of your data in new storage media before the old one stops operating correctly</a:t>
            </a:r>
            <a:r>
              <a:t>.</a:t>
            </a:r>
          </a:p>
        </p:txBody>
      </p:sp>
      <p:sp>
        <p:nvSpPr>
          <p:cNvPr id="367" name="Hiring a data manager…"/>
          <p:cNvSpPr/>
          <p:nvPr/>
        </p:nvSpPr>
        <p:spPr>
          <a:xfrm>
            <a:off x="16378538" y="2498435"/>
            <a:ext cx="4657104"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Hiring a data manager</a:t>
            </a:r>
          </a:p>
          <a:p>
            <a:pPr algn="just">
              <a:lnSpc>
                <a:spcPct val="90000"/>
              </a:lnSpc>
              <a:spcBef>
                <a:spcPts val="4500"/>
              </a:spcBef>
              <a:defRPr sz="2600">
                <a:solidFill>
                  <a:srgbClr val="000000"/>
                </a:solidFill>
              </a:defRPr>
            </a:pPr>
            <a:r>
              <a:rPr sz="2400"/>
              <a:t>A data manager/specialist will be in change of organising and maintaining your data repository</a:t>
            </a:r>
            <a:r>
              <a:t>.</a:t>
            </a:r>
          </a:p>
        </p:txBody>
      </p:sp>
      <p:sp>
        <p:nvSpPr>
          <p:cNvPr id="368" name="Approved"/>
          <p:cNvSpPr/>
          <p:nvPr/>
        </p:nvSpPr>
        <p:spPr>
          <a:xfrm>
            <a:off x="21115323" y="1839383"/>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9" name="Refreshing data…"/>
          <p:cNvSpPr/>
          <p:nvPr/>
        </p:nvSpPr>
        <p:spPr>
          <a:xfrm>
            <a:off x="2656836" y="7824761"/>
            <a:ext cx="4657104" cy="4307190"/>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Refreshing data</a:t>
            </a:r>
            <a:r>
              <a:t> </a:t>
            </a:r>
          </a:p>
          <a:p>
            <a:pPr algn="just">
              <a:lnSpc>
                <a:spcPct val="90000"/>
              </a:lnSpc>
              <a:spcBef>
                <a:spcPts val="4500"/>
              </a:spcBef>
              <a:defRPr>
                <a:solidFill>
                  <a:srgbClr val="000000"/>
                </a:solidFill>
              </a:defRPr>
            </a:pPr>
            <a:r>
              <a:t>The concept is simple: make a copy of your data in new storage media before the old one becomes outdated and stops interacting correctly with modern machines</a:t>
            </a:r>
            <a:r>
              <a:t>.</a:t>
            </a:r>
          </a:p>
        </p:txBody>
      </p:sp>
      <p:sp>
        <p:nvSpPr>
          <p:cNvPr id="370" name="Approved"/>
          <p:cNvSpPr/>
          <p:nvPr/>
        </p:nvSpPr>
        <p:spPr>
          <a:xfrm>
            <a:off x="14400615" y="7064712"/>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1" name="Choosing common and up to date file formats…"/>
          <p:cNvSpPr/>
          <p:nvPr/>
        </p:nvSpPr>
        <p:spPr>
          <a:xfrm>
            <a:off x="9804190" y="7650640"/>
            <a:ext cx="4775620" cy="4655432"/>
          </a:xfrm>
          <a:prstGeom prst="roundRect">
            <a:avLst>
              <a:gd name="adj" fmla="val 13878"/>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Choosing common and up to date file formats</a:t>
            </a:r>
          </a:p>
          <a:p>
            <a:pPr algn="just">
              <a:lnSpc>
                <a:spcPct val="90000"/>
              </a:lnSpc>
              <a:spcBef>
                <a:spcPts val="4500"/>
              </a:spcBef>
              <a:defRPr sz="2600">
                <a:solidFill>
                  <a:srgbClr val="000000"/>
                </a:solidFill>
              </a:defRPr>
            </a:pPr>
            <a:r>
              <a:rPr sz="2400"/>
              <a:t>Give priority to open formats instead of formats maintained by private</a:t>
            </a:r>
            <a:r>
              <a:t>. Stay up to date about the most common file formats and update your data repository accordingly.</a:t>
            </a:r>
          </a:p>
        </p:txBody>
      </p:sp>
      <p:sp>
        <p:nvSpPr>
          <p:cNvPr id="372" name="Multiple backups…"/>
          <p:cNvSpPr/>
          <p:nvPr/>
        </p:nvSpPr>
        <p:spPr>
          <a:xfrm>
            <a:off x="16378538" y="7708871"/>
            <a:ext cx="4657104" cy="4416884"/>
          </a:xfrm>
          <a:prstGeom prst="roundRect">
            <a:avLst>
              <a:gd name="adj" fmla="val 14627"/>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Multiple backups</a:t>
            </a:r>
          </a:p>
          <a:p>
            <a:pPr algn="just">
              <a:lnSpc>
                <a:spcPct val="90000"/>
              </a:lnSpc>
              <a:spcBef>
                <a:spcPts val="4500"/>
              </a:spcBef>
              <a:defRPr>
                <a:solidFill>
                  <a:srgbClr val="000000"/>
                </a:solidFill>
              </a:defRPr>
            </a:pPr>
            <a:r>
              <a:t>Making multiple backups of your data in different locations is an effective measure against data loss.</a:t>
            </a:r>
          </a:p>
        </p:txBody>
      </p:sp>
      <p:sp>
        <p:nvSpPr>
          <p:cNvPr id="373" name="Approved"/>
          <p:cNvSpPr/>
          <p:nvPr/>
        </p:nvSpPr>
        <p:spPr>
          <a:xfrm>
            <a:off x="7256619" y="7353000"/>
            <a:ext cx="780593"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4" name="Approved"/>
          <p:cNvSpPr/>
          <p:nvPr/>
        </p:nvSpPr>
        <p:spPr>
          <a:xfrm>
            <a:off x="21115323" y="7064712"/>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5" name="Approved"/>
          <p:cNvSpPr/>
          <p:nvPr/>
        </p:nvSpPr>
        <p:spPr>
          <a:xfrm>
            <a:off x="7256619" y="1839383"/>
            <a:ext cx="780593"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A researcher spent 15 years taking thousands of pictures (JPEG) of snails in the region of Uppsala to study the morphology…"/>
          <p:cNvSpPr txBox="1"/>
          <p:nvPr/>
        </p:nvSpPr>
        <p:spPr>
          <a:xfrm>
            <a:off x="4283304" y="5741029"/>
            <a:ext cx="16848126"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A researcher spent 15 years taking thousands of pictures (JPEG) of snails in the region of Uppsala to study the morphology</a:t>
            </a:r>
          </a:p>
          <a:p>
            <a:pPr>
              <a:defRPr>
                <a:solidFill>
                  <a:srgbClr val="000000"/>
                </a:solidFill>
              </a:defRPr>
            </a:pPr>
            <a:r>
              <a:t>of their shell. At the end of the study, she is shocked of finding that hundreds of pictures either appear heavily pixelated or</a:t>
            </a:r>
          </a:p>
          <a:p>
            <a:pPr>
              <a:defRPr>
                <a:solidFill>
                  <a:srgbClr val="000000"/>
                </a:solidFill>
              </a:defRPr>
            </a:pPr>
            <a:r>
              <a:t>are totally unreadable.</a:t>
            </a:r>
          </a:p>
        </p:txBody>
      </p:sp>
      <p:sp>
        <p:nvSpPr>
          <p:cNvPr id="378" name="Can you identify the problem?"/>
          <p:cNvSpPr txBox="1"/>
          <p:nvPr/>
        </p:nvSpPr>
        <p:spPr>
          <a:xfrm>
            <a:off x="9493923" y="7078824"/>
            <a:ext cx="558965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Can you identify the problem?</a:t>
            </a:r>
          </a:p>
        </p:txBody>
      </p:sp>
      <p:grpSp>
        <p:nvGrpSpPr>
          <p:cNvPr id="460" name="Group"/>
          <p:cNvGrpSpPr/>
          <p:nvPr/>
        </p:nvGrpSpPr>
        <p:grpSpPr>
          <a:xfrm>
            <a:off x="8098425" y="95452"/>
            <a:ext cx="8187150" cy="5522948"/>
            <a:chOff x="0" y="0"/>
            <a:chExt cx="8187149" cy="5522946"/>
          </a:xfrm>
        </p:grpSpPr>
        <p:pic>
          <p:nvPicPr>
            <p:cNvPr id="379" name="Image" descr="Image"/>
            <p:cNvPicPr>
              <a:picLocks noChangeAspect="1"/>
            </p:cNvPicPr>
            <p:nvPr/>
          </p:nvPicPr>
          <p:blipFill>
            <a:blip r:embed="rId2">
              <a:extLst/>
            </a:blip>
            <a:stretch>
              <a:fillRect/>
            </a:stretch>
          </p:blipFill>
          <p:spPr>
            <a:xfrm>
              <a:off x="0" y="7073"/>
              <a:ext cx="8187150" cy="5444775"/>
            </a:xfrm>
            <a:prstGeom prst="rect">
              <a:avLst/>
            </a:prstGeom>
            <a:ln w="12700" cap="flat">
              <a:noFill/>
              <a:miter lim="400000"/>
            </a:ln>
            <a:effectLst/>
          </p:spPr>
        </p:pic>
        <p:sp>
          <p:nvSpPr>
            <p:cNvPr id="380" name="Square"/>
            <p:cNvSpPr/>
            <p:nvPr/>
          </p:nvSpPr>
          <p:spPr>
            <a:xfrm>
              <a:off x="1171575" y="93624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1" name="Square"/>
            <p:cNvSpPr/>
            <p:nvPr/>
          </p:nvSpPr>
          <p:spPr>
            <a:xfrm>
              <a:off x="2771746" y="93624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2" name="Square"/>
            <p:cNvSpPr/>
            <p:nvPr/>
          </p:nvSpPr>
          <p:spPr>
            <a:xfrm>
              <a:off x="3501342" y="4559221"/>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3" name="Square"/>
            <p:cNvSpPr/>
            <p:nvPr/>
          </p:nvSpPr>
          <p:spPr>
            <a:xfrm>
              <a:off x="3398018" y="3377167"/>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4" name="Square"/>
            <p:cNvSpPr/>
            <p:nvPr/>
          </p:nvSpPr>
          <p:spPr>
            <a:xfrm>
              <a:off x="2498825" y="2979233"/>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5" name="Square"/>
            <p:cNvSpPr/>
            <p:nvPr/>
          </p:nvSpPr>
          <p:spPr>
            <a:xfrm>
              <a:off x="2602149" y="30825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6" name="Square"/>
            <p:cNvSpPr/>
            <p:nvPr/>
          </p:nvSpPr>
          <p:spPr>
            <a:xfrm>
              <a:off x="5602771" y="1282667"/>
              <a:ext cx="199781" cy="199781"/>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7" name="Square"/>
            <p:cNvSpPr/>
            <p:nvPr/>
          </p:nvSpPr>
          <p:spPr>
            <a:xfrm>
              <a:off x="5224116" y="2979233"/>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8" name="Square"/>
            <p:cNvSpPr/>
            <p:nvPr/>
          </p:nvSpPr>
          <p:spPr>
            <a:xfrm>
              <a:off x="5057532" y="30825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9" name="Square"/>
            <p:cNvSpPr/>
            <p:nvPr/>
          </p:nvSpPr>
          <p:spPr>
            <a:xfrm>
              <a:off x="5224116" y="3222934"/>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0" name="Square"/>
            <p:cNvSpPr/>
            <p:nvPr/>
          </p:nvSpPr>
          <p:spPr>
            <a:xfrm>
              <a:off x="3398018" y="2400858"/>
              <a:ext cx="199781"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1" name="Square"/>
            <p:cNvSpPr/>
            <p:nvPr/>
          </p:nvSpPr>
          <p:spPr>
            <a:xfrm>
              <a:off x="3501342" y="2504182"/>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2" name="Square"/>
            <p:cNvSpPr/>
            <p:nvPr/>
          </p:nvSpPr>
          <p:spPr>
            <a:xfrm>
              <a:off x="3604666" y="2607507"/>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3" name="Square"/>
            <p:cNvSpPr/>
            <p:nvPr/>
          </p:nvSpPr>
          <p:spPr>
            <a:xfrm>
              <a:off x="3398018" y="2629570"/>
              <a:ext cx="199781" cy="19978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4" name="Square"/>
            <p:cNvSpPr/>
            <p:nvPr/>
          </p:nvSpPr>
          <p:spPr>
            <a:xfrm>
              <a:off x="3501342" y="273289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5" name="Square"/>
            <p:cNvSpPr/>
            <p:nvPr/>
          </p:nvSpPr>
          <p:spPr>
            <a:xfrm>
              <a:off x="3604666" y="273289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6" name="Square"/>
            <p:cNvSpPr/>
            <p:nvPr/>
          </p:nvSpPr>
          <p:spPr>
            <a:xfrm>
              <a:off x="5224116" y="3447355"/>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7" name="Square"/>
            <p:cNvSpPr/>
            <p:nvPr/>
          </p:nvSpPr>
          <p:spPr>
            <a:xfrm>
              <a:off x="2498825" y="30825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8" name="Square"/>
            <p:cNvSpPr/>
            <p:nvPr/>
          </p:nvSpPr>
          <p:spPr>
            <a:xfrm>
              <a:off x="2771746" y="21571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9" name="Square"/>
            <p:cNvSpPr/>
            <p:nvPr/>
          </p:nvSpPr>
          <p:spPr>
            <a:xfrm>
              <a:off x="5224116" y="367177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0" name="Square"/>
            <p:cNvSpPr/>
            <p:nvPr/>
          </p:nvSpPr>
          <p:spPr>
            <a:xfrm>
              <a:off x="531447" y="2979233"/>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1" name="Square"/>
            <p:cNvSpPr/>
            <p:nvPr/>
          </p:nvSpPr>
          <p:spPr>
            <a:xfrm>
              <a:off x="5425342" y="367177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2" name="Square"/>
            <p:cNvSpPr/>
            <p:nvPr/>
          </p:nvSpPr>
          <p:spPr>
            <a:xfrm>
              <a:off x="4501448" y="1467626"/>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3" name="Square"/>
            <p:cNvSpPr/>
            <p:nvPr/>
          </p:nvSpPr>
          <p:spPr>
            <a:xfrm>
              <a:off x="6561910" y="4298651"/>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4" name="Square"/>
            <p:cNvSpPr/>
            <p:nvPr/>
          </p:nvSpPr>
          <p:spPr>
            <a:xfrm>
              <a:off x="4668033" y="1685119"/>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5" name="Square"/>
            <p:cNvSpPr/>
            <p:nvPr/>
          </p:nvSpPr>
          <p:spPr>
            <a:xfrm>
              <a:off x="2602149" y="93624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6" name="Square"/>
            <p:cNvSpPr/>
            <p:nvPr/>
          </p:nvSpPr>
          <p:spPr>
            <a:xfrm>
              <a:off x="2498825" y="93624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7" name="Square"/>
            <p:cNvSpPr/>
            <p:nvPr/>
          </p:nvSpPr>
          <p:spPr>
            <a:xfrm>
              <a:off x="3398018" y="1837846"/>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8" name="Square"/>
            <p:cNvSpPr/>
            <p:nvPr/>
          </p:nvSpPr>
          <p:spPr>
            <a:xfrm>
              <a:off x="2228013" y="4559221"/>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9" name="Square"/>
            <p:cNvSpPr/>
            <p:nvPr/>
          </p:nvSpPr>
          <p:spPr>
            <a:xfrm>
              <a:off x="827562" y="93624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0" name="Square"/>
            <p:cNvSpPr/>
            <p:nvPr/>
          </p:nvSpPr>
          <p:spPr>
            <a:xfrm>
              <a:off x="2461773" y="273289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1" name="Square"/>
            <p:cNvSpPr/>
            <p:nvPr/>
          </p:nvSpPr>
          <p:spPr>
            <a:xfrm>
              <a:off x="531447" y="3222934"/>
              <a:ext cx="199781"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2" name="Square"/>
            <p:cNvSpPr/>
            <p:nvPr/>
          </p:nvSpPr>
          <p:spPr>
            <a:xfrm>
              <a:off x="4359566" y="3082557"/>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3" name="Square"/>
            <p:cNvSpPr/>
            <p:nvPr/>
          </p:nvSpPr>
          <p:spPr>
            <a:xfrm>
              <a:off x="3288367" y="2607507"/>
              <a:ext cx="199782" cy="19978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4" name="Square"/>
            <p:cNvSpPr/>
            <p:nvPr/>
          </p:nvSpPr>
          <p:spPr>
            <a:xfrm>
              <a:off x="5425342" y="322293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5" name="Square"/>
            <p:cNvSpPr/>
            <p:nvPr/>
          </p:nvSpPr>
          <p:spPr>
            <a:xfrm>
              <a:off x="1688197" y="1685119"/>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6" name="Square"/>
            <p:cNvSpPr/>
            <p:nvPr/>
          </p:nvSpPr>
          <p:spPr>
            <a:xfrm>
              <a:off x="6458585" y="460862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7" name="Square"/>
            <p:cNvSpPr/>
            <p:nvPr/>
          </p:nvSpPr>
          <p:spPr>
            <a:xfrm>
              <a:off x="2771746" y="2504182"/>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8" name="Square"/>
            <p:cNvSpPr/>
            <p:nvPr/>
          </p:nvSpPr>
          <p:spPr>
            <a:xfrm>
              <a:off x="4501448" y="1685119"/>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9" name="Square"/>
            <p:cNvSpPr/>
            <p:nvPr/>
          </p:nvSpPr>
          <p:spPr>
            <a:xfrm>
              <a:off x="634771" y="3394410"/>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0" name="Square"/>
            <p:cNvSpPr/>
            <p:nvPr/>
          </p:nvSpPr>
          <p:spPr>
            <a:xfrm>
              <a:off x="964927" y="1685119"/>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1" name="Square"/>
            <p:cNvSpPr/>
            <p:nvPr/>
          </p:nvSpPr>
          <p:spPr>
            <a:xfrm>
              <a:off x="5425342" y="3082557"/>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2" name="Square"/>
            <p:cNvSpPr/>
            <p:nvPr/>
          </p:nvSpPr>
          <p:spPr>
            <a:xfrm>
              <a:off x="6665234" y="4505300"/>
              <a:ext cx="199781" cy="199781"/>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3" name="Square"/>
            <p:cNvSpPr/>
            <p:nvPr/>
          </p:nvSpPr>
          <p:spPr>
            <a:xfrm>
              <a:off x="964927" y="936244"/>
              <a:ext cx="199782"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4" name="Square"/>
            <p:cNvSpPr/>
            <p:nvPr/>
          </p:nvSpPr>
          <p:spPr>
            <a:xfrm>
              <a:off x="6665234" y="4559221"/>
              <a:ext cx="199781" cy="199782"/>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5" name="Square"/>
            <p:cNvSpPr/>
            <p:nvPr/>
          </p:nvSpPr>
          <p:spPr>
            <a:xfrm>
              <a:off x="3288367" y="2400858"/>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6" name="Square"/>
            <p:cNvSpPr/>
            <p:nvPr/>
          </p:nvSpPr>
          <p:spPr>
            <a:xfrm>
              <a:off x="5057532" y="3538330"/>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7" name="Square"/>
            <p:cNvSpPr/>
            <p:nvPr/>
          </p:nvSpPr>
          <p:spPr>
            <a:xfrm>
              <a:off x="4501448" y="1902612"/>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8" name="Square"/>
            <p:cNvSpPr/>
            <p:nvPr/>
          </p:nvSpPr>
          <p:spPr>
            <a:xfrm>
              <a:off x="6561910" y="1467626"/>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9" name="Square"/>
            <p:cNvSpPr/>
            <p:nvPr/>
          </p:nvSpPr>
          <p:spPr>
            <a:xfrm>
              <a:off x="5425342" y="3377167"/>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0" name="Square"/>
            <p:cNvSpPr/>
            <p:nvPr/>
          </p:nvSpPr>
          <p:spPr>
            <a:xfrm>
              <a:off x="6458585" y="4298651"/>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1" name="Square"/>
            <p:cNvSpPr/>
            <p:nvPr/>
          </p:nvSpPr>
          <p:spPr>
            <a:xfrm>
              <a:off x="5425342" y="3538330"/>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2" name="Square"/>
            <p:cNvSpPr/>
            <p:nvPr/>
          </p:nvSpPr>
          <p:spPr>
            <a:xfrm>
              <a:off x="4359566" y="1282667"/>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3" name="Square"/>
            <p:cNvSpPr/>
            <p:nvPr/>
          </p:nvSpPr>
          <p:spPr>
            <a:xfrm>
              <a:off x="4501448" y="1282667"/>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4" name="Square"/>
            <p:cNvSpPr/>
            <p:nvPr/>
          </p:nvSpPr>
          <p:spPr>
            <a:xfrm>
              <a:off x="4359566" y="4882448"/>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5" name="Square"/>
            <p:cNvSpPr/>
            <p:nvPr/>
          </p:nvSpPr>
          <p:spPr>
            <a:xfrm>
              <a:off x="1378224" y="3870593"/>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6" name="Square"/>
            <p:cNvSpPr/>
            <p:nvPr/>
          </p:nvSpPr>
          <p:spPr>
            <a:xfrm>
              <a:off x="4359566" y="1467626"/>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7" name="Square"/>
            <p:cNvSpPr/>
            <p:nvPr/>
          </p:nvSpPr>
          <p:spPr>
            <a:xfrm>
              <a:off x="827562" y="4038684"/>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8" name="Square"/>
            <p:cNvSpPr/>
            <p:nvPr/>
          </p:nvSpPr>
          <p:spPr>
            <a:xfrm>
              <a:off x="2978394" y="2979233"/>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9" name="Square"/>
            <p:cNvSpPr/>
            <p:nvPr/>
          </p:nvSpPr>
          <p:spPr>
            <a:xfrm>
              <a:off x="3914971" y="2504182"/>
              <a:ext cx="199781"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0" name="Square"/>
            <p:cNvSpPr/>
            <p:nvPr/>
          </p:nvSpPr>
          <p:spPr>
            <a:xfrm>
              <a:off x="1378224" y="936244"/>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1" name="Square"/>
            <p:cNvSpPr/>
            <p:nvPr/>
          </p:nvSpPr>
          <p:spPr>
            <a:xfrm>
              <a:off x="6561910" y="4298651"/>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2" name="Square"/>
            <p:cNvSpPr/>
            <p:nvPr/>
          </p:nvSpPr>
          <p:spPr>
            <a:xfrm>
              <a:off x="7411699" y="371726"/>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3" name="Square"/>
            <p:cNvSpPr/>
            <p:nvPr/>
          </p:nvSpPr>
          <p:spPr>
            <a:xfrm>
              <a:off x="7411699" y="205142"/>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4" name="Square"/>
            <p:cNvSpPr/>
            <p:nvPr/>
          </p:nvSpPr>
          <p:spPr>
            <a:xfrm>
              <a:off x="7411699" y="0"/>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5" name="Square"/>
            <p:cNvSpPr/>
            <p:nvPr/>
          </p:nvSpPr>
          <p:spPr>
            <a:xfrm>
              <a:off x="634771" y="3082557"/>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6" name="Square"/>
            <p:cNvSpPr/>
            <p:nvPr/>
          </p:nvSpPr>
          <p:spPr>
            <a:xfrm>
              <a:off x="738095" y="3185882"/>
              <a:ext cx="199782" cy="199781"/>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7" name="Square"/>
            <p:cNvSpPr/>
            <p:nvPr/>
          </p:nvSpPr>
          <p:spPr>
            <a:xfrm>
              <a:off x="841420" y="3289206"/>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8" name="Square"/>
            <p:cNvSpPr/>
            <p:nvPr/>
          </p:nvSpPr>
          <p:spPr>
            <a:xfrm>
              <a:off x="944744" y="3392530"/>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9" name="Square"/>
            <p:cNvSpPr/>
            <p:nvPr/>
          </p:nvSpPr>
          <p:spPr>
            <a:xfrm>
              <a:off x="6665234" y="4401975"/>
              <a:ext cx="199781"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0" name="Square"/>
            <p:cNvSpPr/>
            <p:nvPr/>
          </p:nvSpPr>
          <p:spPr>
            <a:xfrm>
              <a:off x="6768558" y="4505300"/>
              <a:ext cx="199781" cy="199781"/>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1" name="Square"/>
            <p:cNvSpPr/>
            <p:nvPr/>
          </p:nvSpPr>
          <p:spPr>
            <a:xfrm>
              <a:off x="6871882" y="4608624"/>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2" name="Square"/>
            <p:cNvSpPr/>
            <p:nvPr/>
          </p:nvSpPr>
          <p:spPr>
            <a:xfrm>
              <a:off x="6975206" y="4711948"/>
              <a:ext cx="199782" cy="199782"/>
            </a:xfrm>
            <a:prstGeom prst="rect">
              <a:avLst/>
            </a:prstGeom>
            <a:solidFill>
              <a:schemeClr val="accent6">
                <a:satOff val="-20754"/>
                <a:lumOff val="-16738"/>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3" name="Square"/>
            <p:cNvSpPr/>
            <p:nvPr/>
          </p:nvSpPr>
          <p:spPr>
            <a:xfrm>
              <a:off x="6561910" y="4401975"/>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4" name="Square"/>
            <p:cNvSpPr/>
            <p:nvPr/>
          </p:nvSpPr>
          <p:spPr>
            <a:xfrm>
              <a:off x="6665234" y="4505300"/>
              <a:ext cx="199781"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5" name="Square"/>
            <p:cNvSpPr/>
            <p:nvPr/>
          </p:nvSpPr>
          <p:spPr>
            <a:xfrm>
              <a:off x="6768558" y="4608624"/>
              <a:ext cx="199781"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6" name="Square"/>
            <p:cNvSpPr/>
            <p:nvPr/>
          </p:nvSpPr>
          <p:spPr>
            <a:xfrm>
              <a:off x="6871882" y="4711948"/>
              <a:ext cx="199782" cy="199782"/>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7" name="Square"/>
            <p:cNvSpPr/>
            <p:nvPr/>
          </p:nvSpPr>
          <p:spPr>
            <a:xfrm>
              <a:off x="6975206" y="4815273"/>
              <a:ext cx="199782" cy="199781"/>
            </a:xfrm>
            <a:prstGeom prst="rect">
              <a:avLst/>
            </a:prstGeom>
            <a:solidFill>
              <a:schemeClr val="accent3"/>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8" name="Rectangle"/>
            <p:cNvSpPr txBox="1"/>
            <p:nvPr/>
          </p:nvSpPr>
          <p:spPr>
            <a:xfrm>
              <a:off x="3819806" y="5044266"/>
              <a:ext cx="547537" cy="375357"/>
            </a:xfrm>
            <a:prstGeom prst="rect">
              <a:avLst/>
            </a:prstGeom>
            <a:noFill/>
            <a:ln w="12700" cap="flat">
              <a:noFill/>
              <a:miter lim="400000"/>
            </a:ln>
            <a:effectLst/>
          </p:spPr>
          <p:txBody>
            <a:bodyPr wrap="square" lIns="50800" tIns="50800" rIns="50800" bIns="50800" numCol="1" anchor="ctr">
              <a:noAutofit/>
            </a:bodyPr>
            <a:lstStyle/>
            <a:p>
              <a:pPr/>
            </a:p>
          </p:txBody>
        </p:sp>
        <p:sp>
          <p:nvSpPr>
            <p:cNvPr id="459" name="Rectangle"/>
            <p:cNvSpPr txBox="1"/>
            <p:nvPr/>
          </p:nvSpPr>
          <p:spPr>
            <a:xfrm>
              <a:off x="3923130" y="5147590"/>
              <a:ext cx="547537" cy="375357"/>
            </a:xfrm>
            <a:prstGeom prst="rect">
              <a:avLst/>
            </a:prstGeom>
            <a:noFill/>
            <a:ln w="12700" cap="flat">
              <a:noFill/>
              <a:miter lim="400000"/>
            </a:ln>
            <a:effectLst/>
          </p:spPr>
          <p:txBody>
            <a:bodyPr wrap="square" lIns="50800" tIns="50800" rIns="50800" bIns="50800" numCol="1" anchor="ctr">
              <a:noAutofit/>
            </a:bodyPr>
            <a:lstStyle/>
            <a:p>
              <a:pPr/>
            </a:p>
          </p:txBody>
        </p:sp>
      </p:grpSp>
      <p:sp>
        <p:nvSpPr>
          <p:cNvPr id="461" name="Outdated media"/>
          <p:cNvSpPr txBox="1"/>
          <p:nvPr/>
        </p:nvSpPr>
        <p:spPr>
          <a:xfrm>
            <a:off x="672795" y="7944562"/>
            <a:ext cx="238028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media</a:t>
            </a:r>
          </a:p>
        </p:txBody>
      </p:sp>
      <p:sp>
        <p:nvSpPr>
          <p:cNvPr id="462" name="Outdated file format"/>
          <p:cNvSpPr txBox="1"/>
          <p:nvPr/>
        </p:nvSpPr>
        <p:spPr>
          <a:xfrm>
            <a:off x="4454382" y="7944562"/>
            <a:ext cx="290484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file format</a:t>
            </a:r>
          </a:p>
        </p:txBody>
      </p:sp>
      <p:sp>
        <p:nvSpPr>
          <p:cNvPr id="463" name="Defective media"/>
          <p:cNvSpPr txBox="1"/>
          <p:nvPr/>
        </p:nvSpPr>
        <p:spPr>
          <a:xfrm>
            <a:off x="8760529" y="7944562"/>
            <a:ext cx="2373885"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Defective media</a:t>
            </a:r>
          </a:p>
        </p:txBody>
      </p:sp>
      <p:sp>
        <p:nvSpPr>
          <p:cNvPr id="464" name="Bit Rot"/>
          <p:cNvSpPr txBox="1"/>
          <p:nvPr/>
        </p:nvSpPr>
        <p:spPr>
          <a:xfrm>
            <a:off x="13722874" y="7960833"/>
            <a:ext cx="111475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Bit Rot</a:t>
            </a:r>
          </a:p>
        </p:txBody>
      </p:sp>
      <p:sp>
        <p:nvSpPr>
          <p:cNvPr id="465" name="Data Repository oblivion"/>
          <p:cNvSpPr txBox="1"/>
          <p:nvPr/>
        </p:nvSpPr>
        <p:spPr>
          <a:xfrm>
            <a:off x="17276258" y="7944562"/>
            <a:ext cx="3513837"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Data Repository oblivion</a:t>
            </a:r>
          </a:p>
        </p:txBody>
      </p:sp>
      <p:sp>
        <p:nvSpPr>
          <p:cNvPr id="466" name="Incorrect, the researcher…"/>
          <p:cNvSpPr txBox="1"/>
          <p:nvPr/>
        </p:nvSpPr>
        <p:spPr>
          <a:xfrm>
            <a:off x="136233" y="8472095"/>
            <a:ext cx="3453411" cy="7792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researcher</a:t>
            </a:r>
          </a:p>
          <a:p>
            <a:pPr defTabSz="825500">
              <a:defRPr sz="2200">
                <a:solidFill>
                  <a:srgbClr val="FFFFFF"/>
                </a:solidFill>
                <a:latin typeface="Helvetica Neue Medium"/>
                <a:ea typeface="Helvetica Neue Medium"/>
                <a:cs typeface="Helvetica Neue Medium"/>
                <a:sym typeface="Helvetica Neue Medium"/>
              </a:defRPr>
            </a:pPr>
            <a:r>
              <a:t>can still access her media</a:t>
            </a:r>
          </a:p>
        </p:txBody>
      </p:sp>
      <p:sp>
        <p:nvSpPr>
          <p:cNvPr id="467" name="Incorrect, the researcher…"/>
          <p:cNvSpPr txBox="1"/>
          <p:nvPr/>
        </p:nvSpPr>
        <p:spPr>
          <a:xfrm>
            <a:off x="8308637" y="8502416"/>
            <a:ext cx="3277668" cy="11221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researcher</a:t>
            </a:r>
          </a:p>
          <a:p>
            <a:pPr defTabSz="825500">
              <a:defRPr sz="2200">
                <a:solidFill>
                  <a:srgbClr val="FFFFFF"/>
                </a:solidFill>
                <a:latin typeface="Helvetica Neue Medium"/>
                <a:ea typeface="Helvetica Neue Medium"/>
                <a:cs typeface="Helvetica Neue Medium"/>
                <a:sym typeface="Helvetica Neue Medium"/>
              </a:defRPr>
            </a:pPr>
            <a:r>
              <a:t>can still access </a:t>
            </a:r>
          </a:p>
          <a:p>
            <a:pPr defTabSz="825500">
              <a:defRPr sz="2200">
                <a:solidFill>
                  <a:srgbClr val="FFFFFF"/>
                </a:solidFill>
                <a:latin typeface="Helvetica Neue Medium"/>
                <a:ea typeface="Helvetica Neue Medium"/>
                <a:cs typeface="Helvetica Neue Medium"/>
                <a:sym typeface="Helvetica Neue Medium"/>
              </a:defRPr>
            </a:pPr>
            <a:r>
              <a:t>her media</a:t>
            </a:r>
          </a:p>
        </p:txBody>
      </p:sp>
      <p:sp>
        <p:nvSpPr>
          <p:cNvPr id="468" name="Incorrect, JPEG is still in…"/>
          <p:cNvSpPr txBox="1"/>
          <p:nvPr/>
        </p:nvSpPr>
        <p:spPr>
          <a:xfrm>
            <a:off x="4237097" y="8502416"/>
            <a:ext cx="3339415" cy="7792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JPEG is still in </a:t>
            </a:r>
          </a:p>
          <a:p>
            <a:pPr defTabSz="825500">
              <a:defRPr sz="2200">
                <a:solidFill>
                  <a:srgbClr val="FFFFFF"/>
                </a:solidFill>
                <a:latin typeface="Helvetica Neue Medium"/>
                <a:ea typeface="Helvetica Neue Medium"/>
                <a:cs typeface="Helvetica Neue Medium"/>
                <a:sym typeface="Helvetica Neue Medium"/>
              </a:defRPr>
            </a:pPr>
            <a:r>
              <a:t>Use</a:t>
            </a:r>
          </a:p>
        </p:txBody>
      </p:sp>
      <p:sp>
        <p:nvSpPr>
          <p:cNvPr id="469" name="Incorrect, the researcher…"/>
          <p:cNvSpPr txBox="1"/>
          <p:nvPr/>
        </p:nvSpPr>
        <p:spPr>
          <a:xfrm>
            <a:off x="17394342" y="8502416"/>
            <a:ext cx="3277668" cy="11221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researcher</a:t>
            </a:r>
          </a:p>
          <a:p>
            <a:pPr defTabSz="825500">
              <a:defRPr sz="2200">
                <a:solidFill>
                  <a:srgbClr val="FFFFFF"/>
                </a:solidFill>
                <a:latin typeface="Helvetica Neue Medium"/>
                <a:ea typeface="Helvetica Neue Medium"/>
                <a:cs typeface="Helvetica Neue Medium"/>
                <a:sym typeface="Helvetica Neue Medium"/>
              </a:defRPr>
            </a:pPr>
            <a:r>
              <a:t>well remember her</a:t>
            </a:r>
          </a:p>
          <a:p>
            <a:pPr defTabSz="825500">
              <a:defRPr sz="2200">
                <a:solidFill>
                  <a:srgbClr val="FFFFFF"/>
                </a:solidFill>
                <a:latin typeface="Helvetica Neue Medium"/>
                <a:ea typeface="Helvetica Neue Medium"/>
                <a:cs typeface="Helvetica Neue Medium"/>
                <a:sym typeface="Helvetica Neue Medium"/>
              </a:defRPr>
            </a:pPr>
            <a:r>
              <a:t>data location</a:t>
            </a:r>
          </a:p>
        </p:txBody>
      </p:sp>
      <p:sp>
        <p:nvSpPr>
          <p:cNvPr id="470" name="Correct, the unridable…"/>
          <p:cNvSpPr txBox="1"/>
          <p:nvPr/>
        </p:nvSpPr>
        <p:spPr>
          <a:xfrm>
            <a:off x="12779023" y="8502416"/>
            <a:ext cx="3002459" cy="1122196"/>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the unridable </a:t>
            </a:r>
          </a:p>
          <a:p>
            <a:pPr defTabSz="825500">
              <a:defRPr sz="2200">
                <a:solidFill>
                  <a:srgbClr val="FFFFFF"/>
                </a:solidFill>
                <a:latin typeface="Helvetica Neue Medium"/>
                <a:ea typeface="Helvetica Neue Medium"/>
                <a:cs typeface="Helvetica Neue Medium"/>
                <a:sym typeface="Helvetica Neue Medium"/>
              </a:defRPr>
            </a:pPr>
            <a:r>
              <a:t>pixels are a typical </a:t>
            </a:r>
          </a:p>
          <a:p>
            <a:pPr defTabSz="825500">
              <a:defRPr sz="2200">
                <a:solidFill>
                  <a:srgbClr val="FFFFFF"/>
                </a:solidFill>
                <a:latin typeface="Helvetica Neue Medium"/>
                <a:ea typeface="Helvetica Neue Medium"/>
                <a:cs typeface="Helvetica Neue Medium"/>
                <a:sym typeface="Helvetica Neue Medium"/>
              </a:defRPr>
            </a:pPr>
            <a:r>
              <a:t>sign of bit rot</a:t>
            </a:r>
          </a:p>
        </p:txBody>
      </p:sp>
      <p:sp>
        <p:nvSpPr>
          <p:cNvPr id="471" name="Which strategy could you apply to prevent the problem?"/>
          <p:cNvSpPr txBox="1"/>
          <p:nvPr/>
        </p:nvSpPr>
        <p:spPr>
          <a:xfrm>
            <a:off x="7032946" y="9939822"/>
            <a:ext cx="1028928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Which strategy could you apply to prevent the problem?</a:t>
            </a:r>
          </a:p>
        </p:txBody>
      </p:sp>
      <p:sp>
        <p:nvSpPr>
          <p:cNvPr id="472" name="Multiple backups"/>
          <p:cNvSpPr txBox="1"/>
          <p:nvPr/>
        </p:nvSpPr>
        <p:spPr>
          <a:xfrm>
            <a:off x="1597432" y="10686493"/>
            <a:ext cx="25098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Multiple backups</a:t>
            </a:r>
          </a:p>
        </p:txBody>
      </p:sp>
      <p:sp>
        <p:nvSpPr>
          <p:cNvPr id="473" name="Common File formats"/>
          <p:cNvSpPr txBox="1"/>
          <p:nvPr/>
        </p:nvSpPr>
        <p:spPr>
          <a:xfrm>
            <a:off x="5153358" y="10686493"/>
            <a:ext cx="31194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Common File formats</a:t>
            </a:r>
          </a:p>
        </p:txBody>
      </p:sp>
      <p:sp>
        <p:nvSpPr>
          <p:cNvPr id="474" name="Checksum"/>
          <p:cNvSpPr txBox="1"/>
          <p:nvPr/>
        </p:nvSpPr>
        <p:spPr>
          <a:xfrm>
            <a:off x="9466592" y="10686493"/>
            <a:ext cx="163474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Checksum</a:t>
            </a:r>
          </a:p>
        </p:txBody>
      </p:sp>
      <p:sp>
        <p:nvSpPr>
          <p:cNvPr id="475" name="Update File formats"/>
          <p:cNvSpPr txBox="1"/>
          <p:nvPr/>
        </p:nvSpPr>
        <p:spPr>
          <a:xfrm>
            <a:off x="13592571" y="10646505"/>
            <a:ext cx="2864918"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Update File formats</a:t>
            </a:r>
          </a:p>
        </p:txBody>
      </p:sp>
      <p:sp>
        <p:nvSpPr>
          <p:cNvPr id="476" name="Refresh Data"/>
          <p:cNvSpPr txBox="1"/>
          <p:nvPr/>
        </p:nvSpPr>
        <p:spPr>
          <a:xfrm>
            <a:off x="17476582" y="10660483"/>
            <a:ext cx="19447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Refresh Data</a:t>
            </a:r>
          </a:p>
        </p:txBody>
      </p:sp>
      <p:sp>
        <p:nvSpPr>
          <p:cNvPr id="477" name="Hire/Consult a specialist"/>
          <p:cNvSpPr txBox="1"/>
          <p:nvPr/>
        </p:nvSpPr>
        <p:spPr>
          <a:xfrm>
            <a:off x="20395054" y="10682476"/>
            <a:ext cx="3485490"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Hire/Consult a specialist</a:t>
            </a:r>
          </a:p>
        </p:txBody>
      </p:sp>
      <p:sp>
        <p:nvSpPr>
          <p:cNvPr id="478" name="Not enough, checksum…"/>
          <p:cNvSpPr txBox="1"/>
          <p:nvPr/>
        </p:nvSpPr>
        <p:spPr>
          <a:xfrm>
            <a:off x="8733700" y="11222114"/>
            <a:ext cx="3100529" cy="112219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Not enough, checksum</a:t>
            </a:r>
          </a:p>
          <a:p>
            <a:pPr defTabSz="825500">
              <a:defRPr sz="2200">
                <a:solidFill>
                  <a:srgbClr val="FFFFFF"/>
                </a:solidFill>
                <a:latin typeface="Helvetica Neue Medium"/>
                <a:ea typeface="Helvetica Neue Medium"/>
                <a:cs typeface="Helvetica Neue Medium"/>
                <a:sym typeface="Helvetica Neue Medium"/>
              </a:defRPr>
            </a:pPr>
            <a:r>
              <a:t>Requires at least two</a:t>
            </a:r>
          </a:p>
          <a:p>
            <a:pPr defTabSz="825500">
              <a:defRPr sz="2200">
                <a:solidFill>
                  <a:srgbClr val="FFFFFF"/>
                </a:solidFill>
                <a:latin typeface="Helvetica Neue Medium"/>
                <a:ea typeface="Helvetica Neue Medium"/>
                <a:cs typeface="Helvetica Neue Medium"/>
                <a:sym typeface="Helvetica Neue Medium"/>
              </a:defRPr>
            </a:pPr>
            <a:r>
              <a:t>Data copies</a:t>
            </a:r>
          </a:p>
        </p:txBody>
      </p:sp>
      <p:sp>
        <p:nvSpPr>
          <p:cNvPr id="479" name="Not enough, bit rot can…"/>
          <p:cNvSpPr txBox="1"/>
          <p:nvPr/>
        </p:nvSpPr>
        <p:spPr>
          <a:xfrm>
            <a:off x="1309764" y="11222114"/>
            <a:ext cx="3085161" cy="112219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Not enough, bit rot can</a:t>
            </a:r>
          </a:p>
          <a:p>
            <a:pPr defTabSz="825500">
              <a:defRPr sz="2200">
                <a:solidFill>
                  <a:srgbClr val="FFFFFF"/>
                </a:solidFill>
                <a:latin typeface="Helvetica Neue Medium"/>
                <a:ea typeface="Helvetica Neue Medium"/>
                <a:cs typeface="Helvetica Neue Medium"/>
                <a:sym typeface="Helvetica Neue Medium"/>
              </a:defRPr>
            </a:pPr>
            <a:r>
              <a:t>Happen in all your</a:t>
            </a:r>
          </a:p>
          <a:p>
            <a:pPr defTabSz="825500">
              <a:defRPr sz="2200">
                <a:solidFill>
                  <a:srgbClr val="FFFFFF"/>
                </a:solidFill>
                <a:latin typeface="Helvetica Neue Medium"/>
                <a:ea typeface="Helvetica Neue Medium"/>
                <a:cs typeface="Helvetica Neue Medium"/>
                <a:sym typeface="Helvetica Neue Medium"/>
              </a:defRPr>
            </a:pPr>
            <a:r>
              <a:t>Backup media</a:t>
            </a:r>
          </a:p>
        </p:txBody>
      </p:sp>
      <p:sp>
        <p:nvSpPr>
          <p:cNvPr id="480" name="Incorrect, bit rot can…"/>
          <p:cNvSpPr txBox="1"/>
          <p:nvPr/>
        </p:nvSpPr>
        <p:spPr>
          <a:xfrm>
            <a:off x="5076891" y="11222114"/>
            <a:ext cx="3272360"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bit rot can </a:t>
            </a:r>
          </a:p>
          <a:p>
            <a:pPr defTabSz="825500">
              <a:defRPr sz="2200">
                <a:solidFill>
                  <a:srgbClr val="FFFFFF"/>
                </a:solidFill>
                <a:latin typeface="Helvetica Neue Medium"/>
                <a:ea typeface="Helvetica Neue Medium"/>
                <a:cs typeface="Helvetica Neue Medium"/>
                <a:sym typeface="Helvetica Neue Medium"/>
              </a:defRPr>
            </a:pPr>
            <a:r>
              <a:t>Potentially affect any file</a:t>
            </a:r>
          </a:p>
          <a:p>
            <a:pPr defTabSz="825500">
              <a:defRPr sz="2200">
                <a:solidFill>
                  <a:srgbClr val="FFFFFF"/>
                </a:solidFill>
                <a:latin typeface="Helvetica Neue Medium"/>
                <a:ea typeface="Helvetica Neue Medium"/>
                <a:cs typeface="Helvetica Neue Medium"/>
                <a:sym typeface="Helvetica Neue Medium"/>
              </a:defRPr>
            </a:pPr>
            <a:r>
              <a:t>Format</a:t>
            </a:r>
          </a:p>
        </p:txBody>
      </p:sp>
      <p:sp>
        <p:nvSpPr>
          <p:cNvPr id="481" name="Incorrect, bit rot can…"/>
          <p:cNvSpPr txBox="1"/>
          <p:nvPr/>
        </p:nvSpPr>
        <p:spPr>
          <a:xfrm>
            <a:off x="13388851" y="11182127"/>
            <a:ext cx="3272359" cy="11221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bit rot can </a:t>
            </a:r>
          </a:p>
          <a:p>
            <a:pPr defTabSz="825500">
              <a:defRPr sz="2200">
                <a:solidFill>
                  <a:srgbClr val="FFFFFF"/>
                </a:solidFill>
                <a:latin typeface="Helvetica Neue Medium"/>
                <a:ea typeface="Helvetica Neue Medium"/>
                <a:cs typeface="Helvetica Neue Medium"/>
                <a:sym typeface="Helvetica Neue Medium"/>
              </a:defRPr>
            </a:pPr>
            <a:r>
              <a:t>Potentially affect any file</a:t>
            </a:r>
          </a:p>
          <a:p>
            <a:pPr defTabSz="825500">
              <a:defRPr sz="2200">
                <a:solidFill>
                  <a:srgbClr val="FFFFFF"/>
                </a:solidFill>
                <a:latin typeface="Helvetica Neue Medium"/>
                <a:ea typeface="Helvetica Neue Medium"/>
                <a:cs typeface="Helvetica Neue Medium"/>
                <a:sym typeface="Helvetica Neue Medium"/>
              </a:defRPr>
            </a:pPr>
            <a:r>
              <a:t>Format</a:t>
            </a:r>
          </a:p>
        </p:txBody>
      </p:sp>
      <p:sp>
        <p:nvSpPr>
          <p:cNvPr id="482" name="Incorrect, you…"/>
          <p:cNvSpPr txBox="1"/>
          <p:nvPr/>
        </p:nvSpPr>
        <p:spPr>
          <a:xfrm>
            <a:off x="17312017" y="11187188"/>
            <a:ext cx="2324355" cy="14650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you </a:t>
            </a:r>
          </a:p>
          <a:p>
            <a:pPr defTabSz="825500">
              <a:defRPr sz="2200">
                <a:solidFill>
                  <a:srgbClr val="FFFFFF"/>
                </a:solidFill>
                <a:latin typeface="Helvetica Neue Medium"/>
                <a:ea typeface="Helvetica Neue Medium"/>
                <a:cs typeface="Helvetica Neue Medium"/>
                <a:sym typeface="Helvetica Neue Medium"/>
              </a:defRPr>
            </a:pPr>
            <a:r>
              <a:t>Would copy</a:t>
            </a:r>
          </a:p>
          <a:p>
            <a:pPr defTabSz="825500">
              <a:defRPr sz="2200">
                <a:solidFill>
                  <a:srgbClr val="FFFFFF"/>
                </a:solidFill>
                <a:latin typeface="Helvetica Neue Medium"/>
                <a:ea typeface="Helvetica Neue Medium"/>
                <a:cs typeface="Helvetica Neue Medium"/>
                <a:sym typeface="Helvetica Neue Medium"/>
              </a:defRPr>
            </a:pPr>
            <a:r>
              <a:t>Corrupted data</a:t>
            </a:r>
          </a:p>
          <a:p>
            <a:pPr defTabSz="825500">
              <a:defRPr sz="2200">
                <a:solidFill>
                  <a:srgbClr val="FFFFFF"/>
                </a:solidFill>
                <a:latin typeface="Helvetica Neue Medium"/>
                <a:ea typeface="Helvetica Neue Medium"/>
                <a:cs typeface="Helvetica Neue Medium"/>
                <a:sym typeface="Helvetica Neue Medium"/>
              </a:defRPr>
            </a:pPr>
            <a:r>
              <a:t>Into a new media</a:t>
            </a:r>
          </a:p>
        </p:txBody>
      </p:sp>
      <p:sp>
        <p:nvSpPr>
          <p:cNvPr id="483" name="Maybe a specialist could…"/>
          <p:cNvSpPr txBox="1"/>
          <p:nvPr/>
        </p:nvSpPr>
        <p:spPr>
          <a:xfrm>
            <a:off x="20287180" y="11253540"/>
            <a:ext cx="3701238" cy="1807996"/>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Maybe a specialist could</a:t>
            </a:r>
          </a:p>
          <a:p>
            <a:pPr defTabSz="825500">
              <a:defRPr sz="2200">
                <a:solidFill>
                  <a:srgbClr val="FFFFFF"/>
                </a:solidFill>
                <a:latin typeface="Helvetica Neue Medium"/>
                <a:ea typeface="Helvetica Neue Medium"/>
                <a:cs typeface="Helvetica Neue Medium"/>
                <a:sym typeface="Helvetica Neue Medium"/>
              </a:defRPr>
            </a:pPr>
            <a:r>
              <a:t>Have prevented your bitrot </a:t>
            </a:r>
          </a:p>
          <a:p>
            <a:pPr defTabSz="825500">
              <a:defRPr sz="2200">
                <a:solidFill>
                  <a:srgbClr val="FFFFFF"/>
                </a:solidFill>
                <a:latin typeface="Helvetica Neue Medium"/>
                <a:ea typeface="Helvetica Neue Medium"/>
                <a:cs typeface="Helvetica Neue Medium"/>
                <a:sym typeface="Helvetica Neue Medium"/>
              </a:defRPr>
            </a:pPr>
            <a:r>
              <a:t>Problem, but your database</a:t>
            </a:r>
          </a:p>
          <a:p>
            <a:pPr defTabSz="825500">
              <a:defRPr sz="2200">
                <a:solidFill>
                  <a:srgbClr val="FFFFFF"/>
                </a:solidFill>
                <a:latin typeface="Helvetica Neue Medium"/>
                <a:ea typeface="Helvetica Neue Medium"/>
                <a:cs typeface="Helvetica Neue Medium"/>
                <a:sym typeface="Helvetica Neue Medium"/>
              </a:defRPr>
            </a:pPr>
            <a:r>
              <a:t>Is very simple: is it worth</a:t>
            </a:r>
          </a:p>
          <a:p>
            <a:pPr defTabSz="825500">
              <a:defRPr sz="2200">
                <a:solidFill>
                  <a:srgbClr val="FFFFFF"/>
                </a:solidFill>
                <a:latin typeface="Helvetica Neue Medium"/>
                <a:ea typeface="Helvetica Neue Medium"/>
                <a:cs typeface="Helvetica Neue Medium"/>
                <a:sym typeface="Helvetica Neue Medium"/>
              </a:defRPr>
            </a:pPr>
            <a:r>
              <a:t>The cost?</a:t>
            </a:r>
          </a:p>
        </p:txBody>
      </p:sp>
      <p:sp>
        <p:nvSpPr>
          <p:cNvPr id="484" name="Correct, having multiple backups and checking/correcting frequently for data corruption among identical files could have prevented bit rot"/>
          <p:cNvSpPr txBox="1"/>
          <p:nvPr/>
        </p:nvSpPr>
        <p:spPr>
          <a:xfrm>
            <a:off x="1521285" y="12804836"/>
            <a:ext cx="10178692" cy="779297"/>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200">
                <a:solidFill>
                  <a:srgbClr val="FFFFFF"/>
                </a:solidFill>
                <a:latin typeface="Helvetica Neue Medium"/>
                <a:ea typeface="Helvetica Neue Medium"/>
                <a:cs typeface="Helvetica Neue Medium"/>
                <a:sym typeface="Helvetica Neue Medium"/>
              </a:defRPr>
            </a:lvl1pPr>
          </a:lstStyle>
          <a:p>
            <a:pPr/>
            <a:r>
              <a:t>Correct, having multiple backups and checking/correcting frequently for data corruption among identical files could have prevented bit rot</a:t>
            </a:r>
          </a:p>
        </p:txBody>
      </p:sp>
      <p:sp>
        <p:nvSpPr>
          <p:cNvPr id="485" name="Line"/>
          <p:cNvSpPr/>
          <p:nvPr/>
        </p:nvSpPr>
        <p:spPr>
          <a:xfrm flipV="1">
            <a:off x="10283964" y="12326476"/>
            <a:ext cx="1" cy="560450"/>
          </a:xfrm>
          <a:prstGeom prst="line">
            <a:avLst/>
          </a:prstGeom>
          <a:ln w="63500">
            <a:solidFill>
              <a:schemeClr val="accent3"/>
            </a:solidFill>
            <a:miter lim="400000"/>
            <a:tailEnd type="triangle"/>
          </a:ln>
        </p:spPr>
        <p:txBody>
          <a:bodyPr lIns="50800" tIns="50800" rIns="50800" bIns="50800" anchor="ctr"/>
          <a:lstStyle/>
          <a:p>
            <a:pPr/>
          </a:p>
        </p:txBody>
      </p:sp>
      <p:sp>
        <p:nvSpPr>
          <p:cNvPr id="486" name="Line"/>
          <p:cNvSpPr/>
          <p:nvPr/>
        </p:nvSpPr>
        <p:spPr>
          <a:xfrm flipV="1">
            <a:off x="2763416" y="12326476"/>
            <a:ext cx="1" cy="560450"/>
          </a:xfrm>
          <a:prstGeom prst="line">
            <a:avLst/>
          </a:prstGeom>
          <a:ln w="63500">
            <a:solidFill>
              <a:schemeClr val="accent3"/>
            </a:solidFill>
            <a:miter lim="400000"/>
            <a:tailEnd type="triangle"/>
          </a:ln>
        </p:spPr>
        <p:txBody>
          <a:bodyPr lIns="50800" tIns="50800" rIns="50800" bIns="50800" anchor="ctr"/>
          <a:lstStyle/>
          <a:p>
            <a:pPr/>
          </a:p>
        </p:txBody>
      </p:sp>
      <p:sp>
        <p:nvSpPr>
          <p:cNvPr id="487" name="Media Loss"/>
          <p:cNvSpPr txBox="1"/>
          <p:nvPr/>
        </p:nvSpPr>
        <p:spPr>
          <a:xfrm>
            <a:off x="22066097" y="7960833"/>
            <a:ext cx="1753008"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Media Loss</a:t>
            </a:r>
          </a:p>
        </p:txBody>
      </p:sp>
      <p:sp>
        <p:nvSpPr>
          <p:cNvPr id="488" name="Incorrect, the data…"/>
          <p:cNvSpPr txBox="1"/>
          <p:nvPr/>
        </p:nvSpPr>
        <p:spPr>
          <a:xfrm>
            <a:off x="21860612" y="8502416"/>
            <a:ext cx="2163980" cy="11221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data</a:t>
            </a:r>
          </a:p>
          <a:p>
            <a:pPr defTabSz="825500">
              <a:defRPr sz="2200">
                <a:solidFill>
                  <a:srgbClr val="FFFFFF"/>
                </a:solidFill>
                <a:latin typeface="Helvetica Neue Medium"/>
                <a:ea typeface="Helvetica Neue Medium"/>
                <a:cs typeface="Helvetica Neue Medium"/>
                <a:sym typeface="Helvetica Neue Medium"/>
              </a:defRPr>
            </a:pPr>
            <a:r>
              <a:t>Is still there </a:t>
            </a:r>
          </a:p>
        </p:txBody>
      </p:sp>
      <p:grpSp>
        <p:nvGrpSpPr>
          <p:cNvPr id="491" name="Bit Rot…"/>
          <p:cNvGrpSpPr/>
          <p:nvPr/>
        </p:nvGrpSpPr>
        <p:grpSpPr>
          <a:xfrm>
            <a:off x="59927" y="152449"/>
            <a:ext cx="2552701" cy="1413867"/>
            <a:chOff x="0" y="0"/>
            <a:chExt cx="2552700" cy="1413865"/>
          </a:xfrm>
        </p:grpSpPr>
        <p:sp>
          <p:nvSpPr>
            <p:cNvPr id="490" name="Bit Rot…"/>
            <p:cNvSpPr txBox="1"/>
            <p:nvPr/>
          </p:nvSpPr>
          <p:spPr>
            <a:xfrm>
              <a:off x="215900" y="139700"/>
              <a:ext cx="2120900"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Bit Rot</a:t>
              </a:r>
            </a:p>
            <a:p>
              <a:pPr/>
              <a:r>
                <a:t>(semi-fictional)</a:t>
              </a:r>
            </a:p>
          </p:txBody>
        </p:sp>
        <p:pic>
          <p:nvPicPr>
            <p:cNvPr id="489" name="Bit Rot… Bit Rot(semi-fictional)" descr="Bit Rot… Bit Rot(semi-fictional)"/>
            <p:cNvPicPr>
              <a:picLocks noChangeAspect="0"/>
            </p:cNvPicPr>
            <p:nvPr/>
          </p:nvPicPr>
          <p:blipFill>
            <a:blip r:embed="rId3">
              <a:extLst/>
            </a:blip>
            <a:stretch>
              <a:fillRect/>
            </a:stretch>
          </p:blipFill>
          <p:spPr>
            <a:xfrm>
              <a:off x="0" y="0"/>
              <a:ext cx="2552700" cy="1413866"/>
            </a:xfrm>
            <a:prstGeom prst="rect">
              <a:avLst/>
            </a:prstGeom>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3" name="Image" descr="Image"/>
          <p:cNvPicPr>
            <a:picLocks noChangeAspect="1"/>
          </p:cNvPicPr>
          <p:nvPr/>
        </p:nvPicPr>
        <p:blipFill>
          <a:blip r:embed="rId2">
            <a:extLst/>
          </a:blip>
          <a:stretch>
            <a:fillRect/>
          </a:stretch>
        </p:blipFill>
        <p:spPr>
          <a:xfrm>
            <a:off x="7380592" y="130833"/>
            <a:ext cx="9622816" cy="4998866"/>
          </a:xfrm>
          <a:prstGeom prst="rect">
            <a:avLst/>
          </a:prstGeom>
          <a:ln w="12700">
            <a:miter lim="400000"/>
          </a:ln>
        </p:spPr>
      </p:pic>
      <p:sp>
        <p:nvSpPr>
          <p:cNvPr id="494" name="In 2014 a fire temporarily knocked out the Samsung datacenter in Gwacheon (South Korea).…"/>
          <p:cNvSpPr txBox="1"/>
          <p:nvPr/>
        </p:nvSpPr>
        <p:spPr>
          <a:xfrm>
            <a:off x="5517794" y="5214181"/>
            <a:ext cx="13348412"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In 2014 a fire temporarily knocked out the Samsung datacenter in Gwacheon (South Korea).</a:t>
            </a:r>
          </a:p>
          <a:p>
            <a:pPr>
              <a:defRPr>
                <a:solidFill>
                  <a:srgbClr val="000000"/>
                </a:solidFill>
              </a:defRPr>
            </a:pPr>
            <a:r>
              <a:t>The accident affected connectivity of any Samsung device requiring Samsung servers to operate.</a:t>
            </a:r>
          </a:p>
        </p:txBody>
      </p:sp>
      <p:sp>
        <p:nvSpPr>
          <p:cNvPr id="495" name="Outdated media"/>
          <p:cNvSpPr txBox="1"/>
          <p:nvPr/>
        </p:nvSpPr>
        <p:spPr>
          <a:xfrm>
            <a:off x="672795" y="7944562"/>
            <a:ext cx="238028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media</a:t>
            </a:r>
          </a:p>
        </p:txBody>
      </p:sp>
      <p:sp>
        <p:nvSpPr>
          <p:cNvPr id="496" name="Outdated file format"/>
          <p:cNvSpPr txBox="1"/>
          <p:nvPr/>
        </p:nvSpPr>
        <p:spPr>
          <a:xfrm>
            <a:off x="4535534" y="7968997"/>
            <a:ext cx="2904847"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file format</a:t>
            </a:r>
          </a:p>
        </p:txBody>
      </p:sp>
      <p:sp>
        <p:nvSpPr>
          <p:cNvPr id="497" name="Defective media"/>
          <p:cNvSpPr txBox="1"/>
          <p:nvPr/>
        </p:nvSpPr>
        <p:spPr>
          <a:xfrm>
            <a:off x="8711571" y="7966016"/>
            <a:ext cx="237388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Defective media</a:t>
            </a:r>
          </a:p>
        </p:txBody>
      </p:sp>
      <p:sp>
        <p:nvSpPr>
          <p:cNvPr id="498" name="Bit Rot"/>
          <p:cNvSpPr txBox="1"/>
          <p:nvPr/>
        </p:nvSpPr>
        <p:spPr>
          <a:xfrm>
            <a:off x="12928134" y="7966016"/>
            <a:ext cx="111475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Bit Rot</a:t>
            </a:r>
          </a:p>
        </p:txBody>
      </p:sp>
      <p:sp>
        <p:nvSpPr>
          <p:cNvPr id="499" name="Data Repository oblivion"/>
          <p:cNvSpPr txBox="1"/>
          <p:nvPr/>
        </p:nvSpPr>
        <p:spPr>
          <a:xfrm>
            <a:off x="16314727" y="7972924"/>
            <a:ext cx="351383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Data Repository oblivion</a:t>
            </a:r>
          </a:p>
        </p:txBody>
      </p:sp>
      <p:sp>
        <p:nvSpPr>
          <p:cNvPr id="500" name="Incorrect, media was…"/>
          <p:cNvSpPr txBox="1"/>
          <p:nvPr/>
        </p:nvSpPr>
        <p:spPr>
          <a:xfrm>
            <a:off x="457264" y="8472095"/>
            <a:ext cx="2811349" cy="7792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media was</a:t>
            </a:r>
          </a:p>
          <a:p>
            <a:pPr defTabSz="825500">
              <a:defRPr sz="2200">
                <a:solidFill>
                  <a:srgbClr val="FFFFFF"/>
                </a:solidFill>
                <a:latin typeface="Helvetica Neue Medium"/>
                <a:ea typeface="Helvetica Neue Medium"/>
                <a:cs typeface="Helvetica Neue Medium"/>
                <a:sym typeface="Helvetica Neue Medium"/>
              </a:defRPr>
            </a:pPr>
            <a:r>
              <a:t>On fire, not outdated</a:t>
            </a:r>
          </a:p>
        </p:txBody>
      </p:sp>
      <p:sp>
        <p:nvSpPr>
          <p:cNvPr id="501" name="Incorrect, the media…"/>
          <p:cNvSpPr txBox="1"/>
          <p:nvPr/>
        </p:nvSpPr>
        <p:spPr>
          <a:xfrm>
            <a:off x="8547322" y="8477279"/>
            <a:ext cx="2702383" cy="7792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media</a:t>
            </a:r>
          </a:p>
          <a:p>
            <a:pPr defTabSz="825500">
              <a:defRPr sz="2200">
                <a:solidFill>
                  <a:srgbClr val="FFFFFF"/>
                </a:solidFill>
                <a:latin typeface="Helvetica Neue Medium"/>
                <a:ea typeface="Helvetica Neue Medium"/>
                <a:cs typeface="Helvetica Neue Medium"/>
                <a:sym typeface="Helvetica Neue Medium"/>
              </a:defRPr>
            </a:pPr>
            <a:r>
              <a:t>Was not defective</a:t>
            </a:r>
          </a:p>
        </p:txBody>
      </p:sp>
      <p:sp>
        <p:nvSpPr>
          <p:cNvPr id="502" name="Incorrect, nothing to do…"/>
          <p:cNvSpPr txBox="1"/>
          <p:nvPr/>
        </p:nvSpPr>
        <p:spPr>
          <a:xfrm>
            <a:off x="4401524" y="8516483"/>
            <a:ext cx="3147467"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nothing to do</a:t>
            </a:r>
          </a:p>
          <a:p>
            <a:pPr defTabSz="825500">
              <a:defRPr sz="2200">
                <a:solidFill>
                  <a:srgbClr val="FFFFFF"/>
                </a:solidFill>
                <a:latin typeface="Helvetica Neue Medium"/>
                <a:ea typeface="Helvetica Neue Medium"/>
                <a:cs typeface="Helvetica Neue Medium"/>
                <a:sym typeface="Helvetica Neue Medium"/>
              </a:defRPr>
            </a:pPr>
            <a:r>
              <a:t>With files, but with their</a:t>
            </a:r>
          </a:p>
          <a:p>
            <a:pPr defTabSz="825500">
              <a:defRPr sz="2200">
                <a:solidFill>
                  <a:srgbClr val="FFFFFF"/>
                </a:solidFill>
                <a:latin typeface="Helvetica Neue Medium"/>
                <a:ea typeface="Helvetica Neue Medium"/>
                <a:cs typeface="Helvetica Neue Medium"/>
                <a:sym typeface="Helvetica Neue Medium"/>
              </a:defRPr>
            </a:pPr>
            <a:r>
              <a:t>Physical storage</a:t>
            </a:r>
          </a:p>
        </p:txBody>
      </p:sp>
      <p:sp>
        <p:nvSpPr>
          <p:cNvPr id="503" name="Incorrect, the data center…"/>
          <p:cNvSpPr txBox="1"/>
          <p:nvPr/>
        </p:nvSpPr>
        <p:spPr>
          <a:xfrm>
            <a:off x="16284543" y="8516483"/>
            <a:ext cx="3380487"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data center</a:t>
            </a:r>
          </a:p>
          <a:p>
            <a:pPr defTabSz="825500">
              <a:defRPr sz="2200">
                <a:solidFill>
                  <a:srgbClr val="FFFFFF"/>
                </a:solidFill>
                <a:latin typeface="Helvetica Neue Medium"/>
                <a:ea typeface="Helvetica Neue Medium"/>
                <a:cs typeface="Helvetica Neue Medium"/>
                <a:sym typeface="Helvetica Neue Medium"/>
              </a:defRPr>
            </a:pPr>
            <a:r>
              <a:t>Was in full operation</a:t>
            </a:r>
          </a:p>
          <a:p>
            <a:pPr defTabSz="825500">
              <a:defRPr sz="2200">
                <a:solidFill>
                  <a:srgbClr val="FFFFFF"/>
                </a:solidFill>
                <a:latin typeface="Helvetica Neue Medium"/>
                <a:ea typeface="Helvetica Neue Medium"/>
                <a:cs typeface="Helvetica Neue Medium"/>
                <a:sym typeface="Helvetica Neue Medium"/>
              </a:defRPr>
            </a:pPr>
            <a:r>
              <a:t>Before the fire</a:t>
            </a:r>
          </a:p>
        </p:txBody>
      </p:sp>
      <p:sp>
        <p:nvSpPr>
          <p:cNvPr id="504" name="Incorrect, here the…"/>
          <p:cNvSpPr txBox="1"/>
          <p:nvPr/>
        </p:nvSpPr>
        <p:spPr>
          <a:xfrm>
            <a:off x="12248036" y="8522632"/>
            <a:ext cx="2474952" cy="112219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here the</a:t>
            </a:r>
          </a:p>
          <a:p>
            <a:pPr defTabSz="825500">
              <a:defRPr sz="2200">
                <a:solidFill>
                  <a:srgbClr val="FFFFFF"/>
                </a:solidFill>
                <a:latin typeface="Helvetica Neue Medium"/>
                <a:ea typeface="Helvetica Neue Medium"/>
                <a:cs typeface="Helvetica Neue Medium"/>
                <a:sym typeface="Helvetica Neue Medium"/>
              </a:defRPr>
            </a:pPr>
            <a:r>
              <a:t>Problem concerns</a:t>
            </a:r>
          </a:p>
          <a:p>
            <a:pPr defTabSz="825500">
              <a:defRPr sz="2200">
                <a:solidFill>
                  <a:srgbClr val="FFFFFF"/>
                </a:solidFill>
                <a:latin typeface="Helvetica Neue Medium"/>
                <a:ea typeface="Helvetica Neue Medium"/>
                <a:cs typeface="Helvetica Neue Medium"/>
                <a:sym typeface="Helvetica Neue Medium"/>
              </a:defRPr>
            </a:pPr>
            <a:r>
              <a:t>Physical media</a:t>
            </a:r>
          </a:p>
        </p:txBody>
      </p:sp>
      <p:sp>
        <p:nvSpPr>
          <p:cNvPr id="505" name="Which strategy could you apply to prevent the problem?"/>
          <p:cNvSpPr txBox="1"/>
          <p:nvPr/>
        </p:nvSpPr>
        <p:spPr>
          <a:xfrm>
            <a:off x="7032946" y="9939822"/>
            <a:ext cx="1028928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Which strategy could you apply to prevent the problem?</a:t>
            </a:r>
          </a:p>
        </p:txBody>
      </p:sp>
      <p:sp>
        <p:nvSpPr>
          <p:cNvPr id="506" name="Multiple backups"/>
          <p:cNvSpPr txBox="1"/>
          <p:nvPr/>
        </p:nvSpPr>
        <p:spPr>
          <a:xfrm>
            <a:off x="1241980" y="10598274"/>
            <a:ext cx="25098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Multiple backups</a:t>
            </a:r>
          </a:p>
        </p:txBody>
      </p:sp>
      <p:sp>
        <p:nvSpPr>
          <p:cNvPr id="507" name="Common File formats"/>
          <p:cNvSpPr txBox="1"/>
          <p:nvPr/>
        </p:nvSpPr>
        <p:spPr>
          <a:xfrm>
            <a:off x="5281035" y="10647783"/>
            <a:ext cx="31194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Common File formats</a:t>
            </a:r>
          </a:p>
        </p:txBody>
      </p:sp>
      <p:sp>
        <p:nvSpPr>
          <p:cNvPr id="508" name="Checksum"/>
          <p:cNvSpPr txBox="1"/>
          <p:nvPr/>
        </p:nvSpPr>
        <p:spPr>
          <a:xfrm>
            <a:off x="10474717" y="10640245"/>
            <a:ext cx="163474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Checksum</a:t>
            </a:r>
          </a:p>
        </p:txBody>
      </p:sp>
      <p:sp>
        <p:nvSpPr>
          <p:cNvPr id="509" name="Update File formats"/>
          <p:cNvSpPr txBox="1"/>
          <p:nvPr/>
        </p:nvSpPr>
        <p:spPr>
          <a:xfrm>
            <a:off x="13360226" y="10674237"/>
            <a:ext cx="2864918"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Update File formats</a:t>
            </a:r>
          </a:p>
        </p:txBody>
      </p:sp>
      <p:sp>
        <p:nvSpPr>
          <p:cNvPr id="510" name="Refresh Data"/>
          <p:cNvSpPr txBox="1"/>
          <p:nvPr/>
        </p:nvSpPr>
        <p:spPr>
          <a:xfrm>
            <a:off x="17405492" y="10685883"/>
            <a:ext cx="19447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Refresh Data</a:t>
            </a:r>
          </a:p>
        </p:txBody>
      </p:sp>
      <p:sp>
        <p:nvSpPr>
          <p:cNvPr id="511" name="Hire/Consult a specialist"/>
          <p:cNvSpPr txBox="1"/>
          <p:nvPr/>
        </p:nvSpPr>
        <p:spPr>
          <a:xfrm>
            <a:off x="20637439" y="10682476"/>
            <a:ext cx="3485491"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Hire/Consult a specialist</a:t>
            </a:r>
          </a:p>
        </p:txBody>
      </p:sp>
      <p:sp>
        <p:nvSpPr>
          <p:cNvPr id="512" name="Checksum prevents…"/>
          <p:cNvSpPr txBox="1"/>
          <p:nvPr/>
        </p:nvSpPr>
        <p:spPr>
          <a:xfrm>
            <a:off x="9682564" y="11211309"/>
            <a:ext cx="2935403" cy="180799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Checksum prevents</a:t>
            </a:r>
          </a:p>
          <a:p>
            <a:pPr defTabSz="825500">
              <a:defRPr sz="2200">
                <a:solidFill>
                  <a:srgbClr val="FFFFFF"/>
                </a:solidFill>
                <a:latin typeface="Helvetica Neue Medium"/>
                <a:ea typeface="Helvetica Neue Medium"/>
                <a:cs typeface="Helvetica Neue Medium"/>
                <a:sym typeface="Helvetica Neue Medium"/>
              </a:defRPr>
            </a:pPr>
            <a:r>
              <a:t>File corruption, but </a:t>
            </a:r>
          </a:p>
          <a:p>
            <a:pPr defTabSz="825500">
              <a:defRPr sz="2200">
                <a:solidFill>
                  <a:srgbClr val="FFFFFF"/>
                </a:solidFill>
                <a:latin typeface="Helvetica Neue Medium"/>
                <a:ea typeface="Helvetica Neue Medium"/>
                <a:cs typeface="Helvetica Neue Medium"/>
                <a:sym typeface="Helvetica Neue Medium"/>
              </a:defRPr>
            </a:pPr>
            <a:r>
              <a:t>Here our problem</a:t>
            </a:r>
          </a:p>
          <a:p>
            <a:pPr defTabSz="825500">
              <a:defRPr sz="2200">
                <a:solidFill>
                  <a:srgbClr val="FFFFFF"/>
                </a:solidFill>
                <a:latin typeface="Helvetica Neue Medium"/>
                <a:ea typeface="Helvetica Neue Medium"/>
                <a:cs typeface="Helvetica Neue Medium"/>
                <a:sym typeface="Helvetica Neue Medium"/>
              </a:defRPr>
            </a:pPr>
            <a:r>
              <a:t>Was physical damage</a:t>
            </a:r>
          </a:p>
          <a:p>
            <a:pPr defTabSz="825500">
              <a:defRPr sz="2200">
                <a:solidFill>
                  <a:srgbClr val="FFFFFF"/>
                </a:solidFill>
                <a:latin typeface="Helvetica Neue Medium"/>
                <a:ea typeface="Helvetica Neue Medium"/>
                <a:cs typeface="Helvetica Neue Medium"/>
                <a:sym typeface="Helvetica Neue Medium"/>
              </a:defRPr>
            </a:pPr>
            <a:r>
              <a:t>Of the media</a:t>
            </a:r>
          </a:p>
        </p:txBody>
      </p:sp>
      <p:sp>
        <p:nvSpPr>
          <p:cNvPr id="513" name="Correct, if one of your…"/>
          <p:cNvSpPr txBox="1"/>
          <p:nvPr/>
        </p:nvSpPr>
        <p:spPr>
          <a:xfrm>
            <a:off x="771724" y="11150671"/>
            <a:ext cx="3450337" cy="2316733"/>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000">
                <a:solidFill>
                  <a:srgbClr val="FFFFFF"/>
                </a:solidFill>
                <a:latin typeface="Helvetica Neue Medium"/>
                <a:ea typeface="Helvetica Neue Medium"/>
                <a:cs typeface="Helvetica Neue Medium"/>
                <a:sym typeface="Helvetica Neue Medium"/>
              </a:defRPr>
            </a:pPr>
            <a:r>
              <a:t>Correct, if one of your</a:t>
            </a:r>
          </a:p>
          <a:p>
            <a:pPr defTabSz="825500">
              <a:defRPr sz="2000">
                <a:solidFill>
                  <a:srgbClr val="FFFFFF"/>
                </a:solidFill>
                <a:latin typeface="Helvetica Neue Medium"/>
                <a:ea typeface="Helvetica Neue Medium"/>
                <a:cs typeface="Helvetica Neue Medium"/>
                <a:sym typeface="Helvetica Neue Medium"/>
              </a:defRPr>
            </a:pPr>
            <a:r>
              <a:t>Storage media gets</a:t>
            </a:r>
          </a:p>
          <a:p>
            <a:pPr defTabSz="825500">
              <a:defRPr sz="2000">
                <a:solidFill>
                  <a:srgbClr val="FFFFFF"/>
                </a:solidFill>
                <a:latin typeface="Helvetica Neue Medium"/>
                <a:ea typeface="Helvetica Neue Medium"/>
                <a:cs typeface="Helvetica Neue Medium"/>
                <a:sym typeface="Helvetica Neue Medium"/>
              </a:defRPr>
            </a:pPr>
            <a:r>
              <a:t>Damage you can always</a:t>
            </a:r>
          </a:p>
          <a:p>
            <a:pPr defTabSz="825500">
              <a:defRPr sz="2000">
                <a:solidFill>
                  <a:srgbClr val="FFFFFF"/>
                </a:solidFill>
                <a:latin typeface="Helvetica Neue Medium"/>
                <a:ea typeface="Helvetica Neue Medium"/>
                <a:cs typeface="Helvetica Neue Medium"/>
                <a:sym typeface="Helvetica Neue Medium"/>
              </a:defRPr>
            </a:pPr>
            <a:r>
              <a:t>Use another, and that’s what</a:t>
            </a:r>
          </a:p>
          <a:p>
            <a:pPr defTabSz="825500">
              <a:defRPr sz="2000">
                <a:solidFill>
                  <a:srgbClr val="FFFFFF"/>
                </a:solidFill>
                <a:latin typeface="Helvetica Neue Medium"/>
                <a:ea typeface="Helvetica Neue Medium"/>
                <a:cs typeface="Helvetica Neue Medium"/>
                <a:sym typeface="Helvetica Neue Medium"/>
              </a:defRPr>
            </a:pPr>
            <a:r>
              <a:t>Samsung did, as the server</a:t>
            </a:r>
          </a:p>
          <a:p>
            <a:pPr defTabSz="825500">
              <a:defRPr sz="2000">
                <a:solidFill>
                  <a:srgbClr val="FFFFFF"/>
                </a:solidFill>
                <a:latin typeface="Helvetica Neue Medium"/>
                <a:ea typeface="Helvetica Neue Medium"/>
                <a:cs typeface="Helvetica Neue Medium"/>
                <a:sym typeface="Helvetica Neue Medium"/>
              </a:defRPr>
            </a:pPr>
            <a:r>
              <a:t>Was up and running in </a:t>
            </a:r>
          </a:p>
          <a:p>
            <a:pPr defTabSz="825500">
              <a:defRPr sz="2000">
                <a:solidFill>
                  <a:srgbClr val="FFFFFF"/>
                </a:solidFill>
                <a:latin typeface="Helvetica Neue Medium"/>
                <a:ea typeface="Helvetica Neue Medium"/>
                <a:cs typeface="Helvetica Neue Medium"/>
                <a:sym typeface="Helvetica Neue Medium"/>
              </a:defRPr>
            </a:pPr>
            <a:r>
              <a:t>Few hours</a:t>
            </a:r>
          </a:p>
        </p:txBody>
      </p:sp>
      <p:sp>
        <p:nvSpPr>
          <p:cNvPr id="514" name="Incorrect, the problem…"/>
          <p:cNvSpPr txBox="1"/>
          <p:nvPr/>
        </p:nvSpPr>
        <p:spPr>
          <a:xfrm>
            <a:off x="5241310" y="11174488"/>
            <a:ext cx="3198877" cy="14650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With the physical media</a:t>
            </a:r>
          </a:p>
        </p:txBody>
      </p:sp>
      <p:sp>
        <p:nvSpPr>
          <p:cNvPr id="515" name="Incorrect, a specialist…"/>
          <p:cNvSpPr txBox="1"/>
          <p:nvPr/>
        </p:nvSpPr>
        <p:spPr>
          <a:xfrm>
            <a:off x="20656413" y="11246316"/>
            <a:ext cx="3447543" cy="146509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a specialist </a:t>
            </a:r>
          </a:p>
          <a:p>
            <a:pPr defTabSz="825500">
              <a:defRPr sz="2200">
                <a:solidFill>
                  <a:srgbClr val="FFFFFF"/>
                </a:solidFill>
                <a:latin typeface="Helvetica Neue Medium"/>
                <a:ea typeface="Helvetica Neue Medium"/>
                <a:cs typeface="Helvetica Neue Medium"/>
                <a:sym typeface="Helvetica Neue Medium"/>
              </a:defRPr>
            </a:pPr>
            <a:r>
              <a:t>Could have not prevented</a:t>
            </a:r>
          </a:p>
          <a:p>
            <a:pPr defTabSz="825500">
              <a:defRPr sz="2200">
                <a:solidFill>
                  <a:srgbClr val="FFFFFF"/>
                </a:solidFill>
                <a:latin typeface="Helvetica Neue Medium"/>
                <a:ea typeface="Helvetica Neue Medium"/>
                <a:cs typeface="Helvetica Neue Medium"/>
                <a:sym typeface="Helvetica Neue Medium"/>
              </a:defRPr>
            </a:pPr>
            <a:r>
              <a:t>The fire or saved your</a:t>
            </a:r>
          </a:p>
          <a:p>
            <a:pPr defTabSz="825500">
              <a:defRPr sz="2200">
                <a:solidFill>
                  <a:srgbClr val="FFFFFF"/>
                </a:solidFill>
                <a:latin typeface="Helvetica Neue Medium"/>
                <a:ea typeface="Helvetica Neue Medium"/>
                <a:cs typeface="Helvetica Neue Medium"/>
                <a:sym typeface="Helvetica Neue Medium"/>
              </a:defRPr>
            </a:pPr>
            <a:r>
              <a:t>Media from fire</a:t>
            </a:r>
          </a:p>
        </p:txBody>
      </p:sp>
      <p:sp>
        <p:nvSpPr>
          <p:cNvPr id="516" name="Media Loss"/>
          <p:cNvSpPr txBox="1"/>
          <p:nvPr/>
        </p:nvSpPr>
        <p:spPr>
          <a:xfrm>
            <a:off x="21290464" y="7944562"/>
            <a:ext cx="1753008"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Media Loss</a:t>
            </a:r>
          </a:p>
        </p:txBody>
      </p:sp>
      <p:sp>
        <p:nvSpPr>
          <p:cNvPr id="517" name="Correct, the event caused…"/>
          <p:cNvSpPr txBox="1"/>
          <p:nvPr/>
        </p:nvSpPr>
        <p:spPr>
          <a:xfrm>
            <a:off x="21084978" y="8476165"/>
            <a:ext cx="2163979" cy="146509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the event caused</a:t>
            </a:r>
          </a:p>
          <a:p>
            <a:pPr defTabSz="825500">
              <a:defRPr sz="2200">
                <a:solidFill>
                  <a:srgbClr val="FFFFFF"/>
                </a:solidFill>
                <a:latin typeface="Helvetica Neue Medium"/>
                <a:ea typeface="Helvetica Neue Medium"/>
                <a:cs typeface="Helvetica Neue Medium"/>
                <a:sym typeface="Helvetica Neue Medium"/>
              </a:defRPr>
            </a:pPr>
            <a:r>
              <a:t>Physical media loss/damage</a:t>
            </a:r>
          </a:p>
        </p:txBody>
      </p:sp>
      <p:sp>
        <p:nvSpPr>
          <p:cNvPr id="518" name="Incorrect, the problem…"/>
          <p:cNvSpPr txBox="1"/>
          <p:nvPr/>
        </p:nvSpPr>
        <p:spPr>
          <a:xfrm>
            <a:off x="13154087" y="11200942"/>
            <a:ext cx="3198877" cy="14650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With the physical media</a:t>
            </a:r>
          </a:p>
        </p:txBody>
      </p:sp>
      <p:sp>
        <p:nvSpPr>
          <p:cNvPr id="519" name="Incorrect, the problem…"/>
          <p:cNvSpPr txBox="1"/>
          <p:nvPr/>
        </p:nvSpPr>
        <p:spPr>
          <a:xfrm>
            <a:off x="16889478" y="11252802"/>
            <a:ext cx="2976754"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outdated media</a:t>
            </a:r>
          </a:p>
        </p:txBody>
      </p:sp>
      <p:grpSp>
        <p:nvGrpSpPr>
          <p:cNvPr id="522" name="Media Loss…"/>
          <p:cNvGrpSpPr/>
          <p:nvPr/>
        </p:nvGrpSpPr>
        <p:grpSpPr>
          <a:xfrm>
            <a:off x="34624" y="152449"/>
            <a:ext cx="2146708" cy="1413867"/>
            <a:chOff x="0" y="0"/>
            <a:chExt cx="2146706" cy="1413865"/>
          </a:xfrm>
        </p:grpSpPr>
        <p:sp>
          <p:nvSpPr>
            <p:cNvPr id="521" name="Media Loss…"/>
            <p:cNvSpPr txBox="1"/>
            <p:nvPr/>
          </p:nvSpPr>
          <p:spPr>
            <a:xfrm>
              <a:off x="215900" y="139700"/>
              <a:ext cx="1714907"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Media Loss</a:t>
              </a:r>
            </a:p>
            <a:p>
              <a:pPr/>
              <a:r>
                <a:t>(*real case)</a:t>
              </a:r>
            </a:p>
          </p:txBody>
        </p:sp>
        <p:pic>
          <p:nvPicPr>
            <p:cNvPr id="520" name="Media Loss… Media Loss(*real case)" descr="Media Loss… Media Loss(*real case)"/>
            <p:cNvPicPr>
              <a:picLocks noChangeAspect="0"/>
            </p:cNvPicPr>
            <p:nvPr/>
          </p:nvPicPr>
          <p:blipFill>
            <a:blip r:embed="rId3">
              <a:extLst/>
            </a:blip>
            <a:stretch>
              <a:fillRect/>
            </a:stretch>
          </p:blipFill>
          <p:spPr>
            <a:xfrm>
              <a:off x="0" y="0"/>
              <a:ext cx="2146707" cy="1413866"/>
            </a:xfrm>
            <a:prstGeom prst="rect">
              <a:avLst/>
            </a:prstGeom>
            <a:effectLst/>
          </p:spPr>
        </p:pic>
      </p:grpSp>
      <p:sp>
        <p:nvSpPr>
          <p:cNvPr id="523" name="Can you identify the problem?"/>
          <p:cNvSpPr txBox="1"/>
          <p:nvPr/>
        </p:nvSpPr>
        <p:spPr>
          <a:xfrm>
            <a:off x="9493923" y="7078824"/>
            <a:ext cx="558965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Can you identify the problem?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27" name="Outdated media…"/>
          <p:cNvGrpSpPr/>
          <p:nvPr/>
        </p:nvGrpSpPr>
        <p:grpSpPr>
          <a:xfrm>
            <a:off x="67863" y="97518"/>
            <a:ext cx="2773986" cy="1413867"/>
            <a:chOff x="0" y="0"/>
            <a:chExt cx="2773984" cy="1413865"/>
          </a:xfrm>
        </p:grpSpPr>
        <p:sp>
          <p:nvSpPr>
            <p:cNvPr id="526" name="Outdated media…"/>
            <p:cNvSpPr txBox="1"/>
            <p:nvPr/>
          </p:nvSpPr>
          <p:spPr>
            <a:xfrm>
              <a:off x="215900" y="139700"/>
              <a:ext cx="2342185"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Outdated media</a:t>
              </a:r>
            </a:p>
            <a:p>
              <a:pPr/>
              <a:r>
                <a:t>(*semi-fictional)</a:t>
              </a:r>
            </a:p>
          </p:txBody>
        </p:sp>
        <p:pic>
          <p:nvPicPr>
            <p:cNvPr id="525" name="Outdated media… Outdated media(*semi-fictional)" descr="Outdated media… Outdated media(*semi-fictional)"/>
            <p:cNvPicPr>
              <a:picLocks noChangeAspect="0"/>
            </p:cNvPicPr>
            <p:nvPr/>
          </p:nvPicPr>
          <p:blipFill>
            <a:blip r:embed="rId2">
              <a:extLst/>
            </a:blip>
            <a:stretch>
              <a:fillRect/>
            </a:stretch>
          </p:blipFill>
          <p:spPr>
            <a:xfrm>
              <a:off x="0" y="0"/>
              <a:ext cx="2773985" cy="1413866"/>
            </a:xfrm>
            <a:prstGeom prst="rect">
              <a:avLst/>
            </a:prstGeom>
            <a:effectLst/>
          </p:spPr>
        </p:pic>
      </p:grpSp>
      <p:pic>
        <p:nvPicPr>
          <p:cNvPr id="528" name="Image" descr="Image"/>
          <p:cNvPicPr>
            <a:picLocks noChangeAspect="1"/>
          </p:cNvPicPr>
          <p:nvPr/>
        </p:nvPicPr>
        <p:blipFill>
          <a:blip r:embed="rId3">
            <a:extLst/>
          </a:blip>
          <a:srcRect l="0" t="10689" r="0" b="10689"/>
          <a:stretch>
            <a:fillRect/>
          </a:stretch>
        </p:blipFill>
        <p:spPr>
          <a:xfrm>
            <a:off x="8112720" y="185323"/>
            <a:ext cx="8158532" cy="4810679"/>
          </a:xfrm>
          <a:prstGeom prst="rect">
            <a:avLst/>
          </a:prstGeom>
          <a:ln w="12700">
            <a:miter lim="400000"/>
          </a:ln>
        </p:spPr>
      </p:pic>
      <p:sp>
        <p:nvSpPr>
          <p:cNvPr id="529" name="A medical study about depression in adolescences started in the early 90’ and concluded in 2020.…"/>
          <p:cNvSpPr txBox="1"/>
          <p:nvPr/>
        </p:nvSpPr>
        <p:spPr>
          <a:xfrm>
            <a:off x="5196077" y="5055948"/>
            <a:ext cx="13991845" cy="15662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A medical study about depression in adolescences started in the early 90’ and concluded in 2020.</a:t>
            </a:r>
          </a:p>
          <a:p>
            <a:pPr>
              <a:defRPr>
                <a:solidFill>
                  <a:srgbClr val="000000"/>
                </a:solidFill>
              </a:defRPr>
            </a:pPr>
            <a:r>
              <a:t>All the 90’ data have been stored in Zip drives, floppy disks with the ENORMOUS capacity of 250 MB.</a:t>
            </a:r>
          </a:p>
          <a:p>
            <a:pPr>
              <a:defRPr>
                <a:solidFill>
                  <a:srgbClr val="000000"/>
                </a:solidFill>
              </a:defRPr>
            </a:pPr>
            <a:r>
              <a:t>When it’s time to perform the analysis, most of the collaborators have no idea what a Zip drive is </a:t>
            </a:r>
          </a:p>
          <a:p>
            <a:pPr>
              <a:defRPr>
                <a:solidFill>
                  <a:srgbClr val="000000"/>
                </a:solidFill>
              </a:defRPr>
            </a:pPr>
            <a:r>
              <a:t>and modern computers don’t recognise the drives.</a:t>
            </a:r>
          </a:p>
        </p:txBody>
      </p:sp>
      <p:sp>
        <p:nvSpPr>
          <p:cNvPr id="530" name="Outdated media"/>
          <p:cNvSpPr txBox="1"/>
          <p:nvPr/>
        </p:nvSpPr>
        <p:spPr>
          <a:xfrm>
            <a:off x="672795" y="7944562"/>
            <a:ext cx="238028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media</a:t>
            </a:r>
          </a:p>
        </p:txBody>
      </p:sp>
      <p:sp>
        <p:nvSpPr>
          <p:cNvPr id="531" name="Outdated file format"/>
          <p:cNvSpPr txBox="1"/>
          <p:nvPr/>
        </p:nvSpPr>
        <p:spPr>
          <a:xfrm>
            <a:off x="4259963" y="7944562"/>
            <a:ext cx="290484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file format</a:t>
            </a:r>
          </a:p>
        </p:txBody>
      </p:sp>
      <p:sp>
        <p:nvSpPr>
          <p:cNvPr id="532" name="Defective media"/>
          <p:cNvSpPr txBox="1"/>
          <p:nvPr/>
        </p:nvSpPr>
        <p:spPr>
          <a:xfrm>
            <a:off x="8346291" y="7944562"/>
            <a:ext cx="2373885"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Defective media</a:t>
            </a:r>
          </a:p>
        </p:txBody>
      </p:sp>
      <p:sp>
        <p:nvSpPr>
          <p:cNvPr id="533" name="Bit Rot"/>
          <p:cNvSpPr txBox="1"/>
          <p:nvPr/>
        </p:nvSpPr>
        <p:spPr>
          <a:xfrm>
            <a:off x="12274434" y="7944562"/>
            <a:ext cx="111475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Bit Rot</a:t>
            </a:r>
          </a:p>
        </p:txBody>
      </p:sp>
      <p:sp>
        <p:nvSpPr>
          <p:cNvPr id="534" name="Data Repository oblivion"/>
          <p:cNvSpPr txBox="1"/>
          <p:nvPr/>
        </p:nvSpPr>
        <p:spPr>
          <a:xfrm>
            <a:off x="15436539" y="7960833"/>
            <a:ext cx="351383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Data Repository oblivion</a:t>
            </a:r>
          </a:p>
        </p:txBody>
      </p:sp>
      <p:sp>
        <p:nvSpPr>
          <p:cNvPr id="535" name="Correct, the old media…"/>
          <p:cNvSpPr txBox="1"/>
          <p:nvPr/>
        </p:nvSpPr>
        <p:spPr>
          <a:xfrm>
            <a:off x="366878" y="8485430"/>
            <a:ext cx="2992121" cy="146509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the old media</a:t>
            </a:r>
          </a:p>
          <a:p>
            <a:pPr defTabSz="825500">
              <a:defRPr sz="2200">
                <a:solidFill>
                  <a:srgbClr val="FFFFFF"/>
                </a:solidFill>
                <a:latin typeface="Helvetica Neue Medium"/>
                <a:ea typeface="Helvetica Neue Medium"/>
                <a:cs typeface="Helvetica Neue Medium"/>
                <a:sym typeface="Helvetica Neue Medium"/>
              </a:defRPr>
            </a:pPr>
            <a:r>
              <a:t>Format cannot </a:t>
            </a:r>
          </a:p>
          <a:p>
            <a:pPr defTabSz="825500">
              <a:defRPr sz="2200">
                <a:solidFill>
                  <a:srgbClr val="FFFFFF"/>
                </a:solidFill>
                <a:latin typeface="Helvetica Neue Medium"/>
                <a:ea typeface="Helvetica Neue Medium"/>
                <a:cs typeface="Helvetica Neue Medium"/>
                <a:sym typeface="Helvetica Neue Medium"/>
              </a:defRPr>
            </a:pPr>
            <a:r>
              <a:t>Interface with modern</a:t>
            </a:r>
          </a:p>
          <a:p>
            <a:pPr defTabSz="825500">
              <a:defRPr sz="2200">
                <a:solidFill>
                  <a:srgbClr val="FFFFFF"/>
                </a:solidFill>
                <a:latin typeface="Helvetica Neue Medium"/>
                <a:ea typeface="Helvetica Neue Medium"/>
                <a:cs typeface="Helvetica Neue Medium"/>
                <a:sym typeface="Helvetica Neue Medium"/>
              </a:defRPr>
            </a:pPr>
            <a:r>
              <a:t>Machines</a:t>
            </a:r>
          </a:p>
        </p:txBody>
      </p:sp>
      <p:sp>
        <p:nvSpPr>
          <p:cNvPr id="536" name="Incorrect, the media…"/>
          <p:cNvSpPr txBox="1"/>
          <p:nvPr/>
        </p:nvSpPr>
        <p:spPr>
          <a:xfrm>
            <a:off x="8182042" y="8500140"/>
            <a:ext cx="2702383" cy="7792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media</a:t>
            </a:r>
          </a:p>
          <a:p>
            <a:pPr defTabSz="825500">
              <a:defRPr sz="2200">
                <a:solidFill>
                  <a:srgbClr val="FFFFFF"/>
                </a:solidFill>
                <a:latin typeface="Helvetica Neue Medium"/>
                <a:ea typeface="Helvetica Neue Medium"/>
                <a:cs typeface="Helvetica Neue Medium"/>
                <a:sym typeface="Helvetica Neue Medium"/>
              </a:defRPr>
            </a:pPr>
            <a:r>
              <a:t>Was not defective</a:t>
            </a:r>
          </a:p>
        </p:txBody>
      </p:sp>
      <p:sp>
        <p:nvSpPr>
          <p:cNvPr id="537" name="Incorrect, nothing to do…"/>
          <p:cNvSpPr txBox="1"/>
          <p:nvPr/>
        </p:nvSpPr>
        <p:spPr>
          <a:xfrm>
            <a:off x="4125953" y="8492048"/>
            <a:ext cx="3147467"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nothing to do</a:t>
            </a:r>
          </a:p>
          <a:p>
            <a:pPr defTabSz="825500">
              <a:defRPr sz="2200">
                <a:solidFill>
                  <a:srgbClr val="FFFFFF"/>
                </a:solidFill>
                <a:latin typeface="Helvetica Neue Medium"/>
                <a:ea typeface="Helvetica Neue Medium"/>
                <a:cs typeface="Helvetica Neue Medium"/>
                <a:sym typeface="Helvetica Neue Medium"/>
              </a:defRPr>
            </a:pPr>
            <a:r>
              <a:t>With files, but with their</a:t>
            </a:r>
          </a:p>
          <a:p>
            <a:pPr defTabSz="825500">
              <a:defRPr sz="2200">
                <a:solidFill>
                  <a:srgbClr val="FFFFFF"/>
                </a:solidFill>
                <a:latin typeface="Helvetica Neue Medium"/>
                <a:ea typeface="Helvetica Neue Medium"/>
                <a:cs typeface="Helvetica Neue Medium"/>
                <a:sym typeface="Helvetica Neue Medium"/>
              </a:defRPr>
            </a:pPr>
            <a:r>
              <a:t>Physical storage</a:t>
            </a:r>
          </a:p>
        </p:txBody>
      </p:sp>
      <p:sp>
        <p:nvSpPr>
          <p:cNvPr id="538" name="Incorrect, researchers are…"/>
          <p:cNvSpPr txBox="1"/>
          <p:nvPr/>
        </p:nvSpPr>
        <p:spPr>
          <a:xfrm>
            <a:off x="15257482" y="8492048"/>
            <a:ext cx="3871951"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researchers are </a:t>
            </a:r>
          </a:p>
          <a:p>
            <a:pPr defTabSz="825500">
              <a:defRPr sz="2200">
                <a:solidFill>
                  <a:srgbClr val="FFFFFF"/>
                </a:solidFill>
                <a:latin typeface="Helvetica Neue Medium"/>
                <a:ea typeface="Helvetica Neue Medium"/>
                <a:cs typeface="Helvetica Neue Medium"/>
                <a:sym typeface="Helvetica Neue Medium"/>
              </a:defRPr>
            </a:pPr>
            <a:r>
              <a:t>Well aware of the dataset,</a:t>
            </a:r>
          </a:p>
          <a:p>
            <a:pPr defTabSz="825500">
              <a:defRPr sz="2200">
                <a:solidFill>
                  <a:srgbClr val="FFFFFF"/>
                </a:solidFill>
                <a:latin typeface="Helvetica Neue Medium"/>
                <a:ea typeface="Helvetica Neue Medium"/>
                <a:cs typeface="Helvetica Neue Medium"/>
                <a:sym typeface="Helvetica Neue Medium"/>
              </a:defRPr>
            </a:pPr>
            <a:r>
              <a:t>Even if the media is outdated</a:t>
            </a:r>
          </a:p>
        </p:txBody>
      </p:sp>
      <p:sp>
        <p:nvSpPr>
          <p:cNvPr id="539" name="Incorrect, here the…"/>
          <p:cNvSpPr txBox="1"/>
          <p:nvPr/>
        </p:nvSpPr>
        <p:spPr>
          <a:xfrm>
            <a:off x="11594336" y="8492048"/>
            <a:ext cx="2474952" cy="11221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here the</a:t>
            </a:r>
          </a:p>
          <a:p>
            <a:pPr defTabSz="825500">
              <a:defRPr sz="2200">
                <a:solidFill>
                  <a:srgbClr val="FFFFFF"/>
                </a:solidFill>
                <a:latin typeface="Helvetica Neue Medium"/>
                <a:ea typeface="Helvetica Neue Medium"/>
                <a:cs typeface="Helvetica Neue Medium"/>
                <a:sym typeface="Helvetica Neue Medium"/>
              </a:defRPr>
            </a:pPr>
            <a:r>
              <a:t>Problem concerns</a:t>
            </a:r>
          </a:p>
          <a:p>
            <a:pPr defTabSz="825500">
              <a:defRPr sz="2200">
                <a:solidFill>
                  <a:srgbClr val="FFFFFF"/>
                </a:solidFill>
                <a:latin typeface="Helvetica Neue Medium"/>
                <a:ea typeface="Helvetica Neue Medium"/>
                <a:cs typeface="Helvetica Neue Medium"/>
                <a:sym typeface="Helvetica Neue Medium"/>
              </a:defRPr>
            </a:pPr>
            <a:r>
              <a:t>Physical media</a:t>
            </a:r>
          </a:p>
        </p:txBody>
      </p:sp>
      <p:sp>
        <p:nvSpPr>
          <p:cNvPr id="540" name="Which strategy could you apply to prevent the problem?"/>
          <p:cNvSpPr txBox="1"/>
          <p:nvPr/>
        </p:nvSpPr>
        <p:spPr>
          <a:xfrm>
            <a:off x="7032946" y="9939822"/>
            <a:ext cx="1028928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Which strategy could you apply to prevent the problem?</a:t>
            </a:r>
          </a:p>
        </p:txBody>
      </p:sp>
      <p:sp>
        <p:nvSpPr>
          <p:cNvPr id="541" name="Multiple backups"/>
          <p:cNvSpPr txBox="1"/>
          <p:nvPr/>
        </p:nvSpPr>
        <p:spPr>
          <a:xfrm>
            <a:off x="696954" y="10682476"/>
            <a:ext cx="250982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Multiple backups</a:t>
            </a:r>
          </a:p>
        </p:txBody>
      </p:sp>
      <p:sp>
        <p:nvSpPr>
          <p:cNvPr id="542" name="Common File formats"/>
          <p:cNvSpPr txBox="1"/>
          <p:nvPr/>
        </p:nvSpPr>
        <p:spPr>
          <a:xfrm>
            <a:off x="4728816" y="10587689"/>
            <a:ext cx="31194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Common File formats</a:t>
            </a:r>
          </a:p>
        </p:txBody>
      </p:sp>
      <p:sp>
        <p:nvSpPr>
          <p:cNvPr id="543" name="Checksum"/>
          <p:cNvSpPr txBox="1"/>
          <p:nvPr/>
        </p:nvSpPr>
        <p:spPr>
          <a:xfrm>
            <a:off x="9370279" y="10573222"/>
            <a:ext cx="163474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Checksum</a:t>
            </a:r>
          </a:p>
        </p:txBody>
      </p:sp>
      <p:sp>
        <p:nvSpPr>
          <p:cNvPr id="544" name="Update File formats"/>
          <p:cNvSpPr txBox="1"/>
          <p:nvPr/>
        </p:nvSpPr>
        <p:spPr>
          <a:xfrm>
            <a:off x="12683348" y="10638470"/>
            <a:ext cx="286491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Update File formats</a:t>
            </a:r>
          </a:p>
        </p:txBody>
      </p:sp>
      <p:sp>
        <p:nvSpPr>
          <p:cNvPr id="545" name="Refresh Data"/>
          <p:cNvSpPr txBox="1"/>
          <p:nvPr/>
        </p:nvSpPr>
        <p:spPr>
          <a:xfrm>
            <a:off x="17168523" y="10624022"/>
            <a:ext cx="194472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Refresh Data</a:t>
            </a:r>
          </a:p>
        </p:txBody>
      </p:sp>
      <p:sp>
        <p:nvSpPr>
          <p:cNvPr id="546" name="Hire/Consult a specialist"/>
          <p:cNvSpPr txBox="1"/>
          <p:nvPr/>
        </p:nvSpPr>
        <p:spPr>
          <a:xfrm>
            <a:off x="20637439" y="10682476"/>
            <a:ext cx="3485491"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Hire/Consult a specialist</a:t>
            </a:r>
          </a:p>
        </p:txBody>
      </p:sp>
      <p:sp>
        <p:nvSpPr>
          <p:cNvPr id="547" name="Checksum prevents…"/>
          <p:cNvSpPr txBox="1"/>
          <p:nvPr/>
        </p:nvSpPr>
        <p:spPr>
          <a:xfrm>
            <a:off x="8792455" y="11144286"/>
            <a:ext cx="2790394" cy="180799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Checksum prevents</a:t>
            </a:r>
          </a:p>
          <a:p>
            <a:pPr defTabSz="825500">
              <a:defRPr sz="2200">
                <a:solidFill>
                  <a:srgbClr val="FFFFFF"/>
                </a:solidFill>
                <a:latin typeface="Helvetica Neue Medium"/>
                <a:ea typeface="Helvetica Neue Medium"/>
                <a:cs typeface="Helvetica Neue Medium"/>
                <a:sym typeface="Helvetica Neue Medium"/>
              </a:defRPr>
            </a:pPr>
            <a:r>
              <a:t>File corruption, but </a:t>
            </a:r>
          </a:p>
          <a:p>
            <a:pPr defTabSz="825500">
              <a:defRPr sz="2200">
                <a:solidFill>
                  <a:srgbClr val="FFFFFF"/>
                </a:solidFill>
                <a:latin typeface="Helvetica Neue Medium"/>
                <a:ea typeface="Helvetica Neue Medium"/>
                <a:cs typeface="Helvetica Neue Medium"/>
                <a:sym typeface="Helvetica Neue Medium"/>
              </a:defRPr>
            </a:pPr>
            <a:r>
              <a:t>Here our problem</a:t>
            </a:r>
          </a:p>
          <a:p>
            <a:pPr defTabSz="825500">
              <a:defRPr sz="2200">
                <a:solidFill>
                  <a:srgbClr val="FFFFFF"/>
                </a:solidFill>
                <a:latin typeface="Helvetica Neue Medium"/>
                <a:ea typeface="Helvetica Neue Medium"/>
                <a:cs typeface="Helvetica Neue Medium"/>
                <a:sym typeface="Helvetica Neue Medium"/>
              </a:defRPr>
            </a:pPr>
            <a:r>
              <a:t>Is about the physical</a:t>
            </a:r>
          </a:p>
          <a:p>
            <a:pPr defTabSz="825500">
              <a:defRPr sz="2200">
                <a:solidFill>
                  <a:srgbClr val="FFFFFF"/>
                </a:solidFill>
                <a:latin typeface="Helvetica Neue Medium"/>
                <a:ea typeface="Helvetica Neue Medium"/>
                <a:cs typeface="Helvetica Neue Medium"/>
                <a:sym typeface="Helvetica Neue Medium"/>
              </a:defRPr>
            </a:pPr>
            <a:r>
              <a:t>Media</a:t>
            </a:r>
          </a:p>
        </p:txBody>
      </p:sp>
      <p:sp>
        <p:nvSpPr>
          <p:cNvPr id="548" name="Incorrect, in the 90’ they did…"/>
          <p:cNvSpPr txBox="1"/>
          <p:nvPr/>
        </p:nvSpPr>
        <p:spPr>
          <a:xfrm>
            <a:off x="186947" y="11223511"/>
            <a:ext cx="3529839" cy="104673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000">
                <a:solidFill>
                  <a:srgbClr val="FFFFFF"/>
                </a:solidFill>
                <a:latin typeface="Helvetica Neue Medium"/>
                <a:ea typeface="Helvetica Neue Medium"/>
                <a:cs typeface="Helvetica Neue Medium"/>
                <a:sym typeface="Helvetica Neue Medium"/>
              </a:defRPr>
            </a:pPr>
            <a:r>
              <a:t>Incorrect, in the 90’ they did</a:t>
            </a:r>
          </a:p>
          <a:p>
            <a:pPr defTabSz="825500">
              <a:defRPr sz="2000">
                <a:solidFill>
                  <a:srgbClr val="FFFFFF"/>
                </a:solidFill>
                <a:latin typeface="Helvetica Neue Medium"/>
                <a:ea typeface="Helvetica Neue Medium"/>
                <a:cs typeface="Helvetica Neue Medium"/>
                <a:sym typeface="Helvetica Neue Medium"/>
              </a:defRPr>
            </a:pPr>
            <a:r>
              <a:t>Indeed multiple backups, but</a:t>
            </a:r>
          </a:p>
          <a:p>
            <a:pPr defTabSz="825500">
              <a:defRPr sz="2000">
                <a:solidFill>
                  <a:srgbClr val="FFFFFF"/>
                </a:solidFill>
                <a:latin typeface="Helvetica Neue Medium"/>
                <a:ea typeface="Helvetica Neue Medium"/>
                <a:cs typeface="Helvetica Neue Medium"/>
                <a:sym typeface="Helvetica Neue Medium"/>
              </a:defRPr>
            </a:pPr>
            <a:r>
              <a:t>Still in Zip drives!</a:t>
            </a:r>
          </a:p>
        </p:txBody>
      </p:sp>
      <p:sp>
        <p:nvSpPr>
          <p:cNvPr id="549" name="Incorrect, the problem…"/>
          <p:cNvSpPr txBox="1"/>
          <p:nvPr/>
        </p:nvSpPr>
        <p:spPr>
          <a:xfrm>
            <a:off x="4689091" y="11114394"/>
            <a:ext cx="3198877" cy="14650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With the physical media</a:t>
            </a:r>
          </a:p>
        </p:txBody>
      </p:sp>
      <p:sp>
        <p:nvSpPr>
          <p:cNvPr id="550" name="Media Loss"/>
          <p:cNvSpPr txBox="1"/>
          <p:nvPr/>
        </p:nvSpPr>
        <p:spPr>
          <a:xfrm>
            <a:off x="21171461" y="7927155"/>
            <a:ext cx="175300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Media Loss</a:t>
            </a:r>
          </a:p>
        </p:txBody>
      </p:sp>
      <p:sp>
        <p:nvSpPr>
          <p:cNvPr id="551" name="Incorrect, those…"/>
          <p:cNvSpPr txBox="1"/>
          <p:nvPr/>
        </p:nvSpPr>
        <p:spPr>
          <a:xfrm>
            <a:off x="20965976" y="8485430"/>
            <a:ext cx="2163979"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those</a:t>
            </a:r>
          </a:p>
          <a:p>
            <a:pPr defTabSz="825500">
              <a:defRPr sz="2200">
                <a:solidFill>
                  <a:srgbClr val="FFFFFF"/>
                </a:solidFill>
                <a:latin typeface="Helvetica Neue Medium"/>
                <a:ea typeface="Helvetica Neue Medium"/>
                <a:cs typeface="Helvetica Neue Medium"/>
                <a:sym typeface="Helvetica Neue Medium"/>
              </a:defRPr>
            </a:pPr>
            <a:r>
              <a:t>Bulky Zip drives</a:t>
            </a:r>
          </a:p>
          <a:p>
            <a:pPr defTabSz="825500">
              <a:defRPr sz="2200">
                <a:solidFill>
                  <a:srgbClr val="FFFFFF"/>
                </a:solidFill>
                <a:latin typeface="Helvetica Neue Medium"/>
                <a:ea typeface="Helvetica Neue Medium"/>
                <a:cs typeface="Helvetica Neue Medium"/>
                <a:sym typeface="Helvetica Neue Medium"/>
              </a:defRPr>
            </a:pPr>
            <a:r>
              <a:t>Are hard to lose</a:t>
            </a:r>
          </a:p>
        </p:txBody>
      </p:sp>
      <p:sp>
        <p:nvSpPr>
          <p:cNvPr id="552" name="Incorrect, the problem…"/>
          <p:cNvSpPr txBox="1"/>
          <p:nvPr/>
        </p:nvSpPr>
        <p:spPr>
          <a:xfrm>
            <a:off x="12477208" y="11165175"/>
            <a:ext cx="3198877" cy="14650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With the physical media</a:t>
            </a:r>
          </a:p>
        </p:txBody>
      </p:sp>
      <p:sp>
        <p:nvSpPr>
          <p:cNvPr id="553" name="Correct, refreshing,…"/>
          <p:cNvSpPr txBox="1"/>
          <p:nvPr/>
        </p:nvSpPr>
        <p:spPr>
          <a:xfrm>
            <a:off x="16639797" y="11195086"/>
            <a:ext cx="3002179" cy="180799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refreshing,</a:t>
            </a:r>
          </a:p>
          <a:p>
            <a:pPr defTabSz="825500">
              <a:defRPr sz="2200">
                <a:solidFill>
                  <a:srgbClr val="FFFFFF"/>
                </a:solidFill>
                <a:latin typeface="Helvetica Neue Medium"/>
                <a:ea typeface="Helvetica Neue Medium"/>
                <a:cs typeface="Helvetica Neue Medium"/>
                <a:sym typeface="Helvetica Neue Medium"/>
              </a:defRPr>
            </a:pPr>
            <a:r>
              <a:t>Or copying, Zip drives</a:t>
            </a:r>
          </a:p>
          <a:p>
            <a:pPr defTabSz="825500">
              <a:defRPr sz="2200">
                <a:solidFill>
                  <a:srgbClr val="FFFFFF"/>
                </a:solidFill>
                <a:latin typeface="Helvetica Neue Medium"/>
                <a:ea typeface="Helvetica Neue Medium"/>
                <a:cs typeface="Helvetica Neue Medium"/>
                <a:sym typeface="Helvetica Neue Medium"/>
              </a:defRPr>
            </a:pPr>
            <a:r>
              <a:t>Data into CDs or other</a:t>
            </a:r>
          </a:p>
          <a:p>
            <a:pPr defTabSz="825500">
              <a:defRPr sz="2200">
                <a:solidFill>
                  <a:srgbClr val="FFFFFF"/>
                </a:solidFill>
                <a:latin typeface="Helvetica Neue Medium"/>
                <a:ea typeface="Helvetica Neue Medium"/>
                <a:cs typeface="Helvetica Neue Medium"/>
                <a:sym typeface="Helvetica Neue Medium"/>
              </a:defRPr>
            </a:pPr>
            <a:r>
              <a:t>Drives would have </a:t>
            </a:r>
          </a:p>
          <a:p>
            <a:pPr defTabSz="825500">
              <a:defRPr sz="2200">
                <a:solidFill>
                  <a:srgbClr val="FFFFFF"/>
                </a:solidFill>
                <a:latin typeface="Helvetica Neue Medium"/>
                <a:ea typeface="Helvetica Neue Medium"/>
                <a:cs typeface="Helvetica Neue Medium"/>
                <a:sym typeface="Helvetica Neue Medium"/>
              </a:defRPr>
            </a:pPr>
            <a:r>
              <a:t>Solved the problem.</a:t>
            </a:r>
          </a:p>
        </p:txBody>
      </p:sp>
      <p:sp>
        <p:nvSpPr>
          <p:cNvPr id="554" name="Maybe a specialist…"/>
          <p:cNvSpPr txBox="1"/>
          <p:nvPr/>
        </p:nvSpPr>
        <p:spPr>
          <a:xfrm>
            <a:off x="20522331" y="11246316"/>
            <a:ext cx="3715705" cy="1807996"/>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Maybe a specialist</a:t>
            </a:r>
          </a:p>
          <a:p>
            <a:pPr defTabSz="825500">
              <a:defRPr sz="2200">
                <a:solidFill>
                  <a:srgbClr val="FFFFFF"/>
                </a:solidFill>
                <a:latin typeface="Helvetica Neue Medium"/>
                <a:ea typeface="Helvetica Neue Medium"/>
                <a:cs typeface="Helvetica Neue Medium"/>
                <a:sym typeface="Helvetica Neue Medium"/>
              </a:defRPr>
            </a:pPr>
            <a:r>
              <a:t>Could have updated the </a:t>
            </a:r>
          </a:p>
          <a:p>
            <a:pPr defTabSz="825500">
              <a:defRPr sz="2200">
                <a:solidFill>
                  <a:srgbClr val="FFFFFF"/>
                </a:solidFill>
                <a:latin typeface="Helvetica Neue Medium"/>
                <a:ea typeface="Helvetica Neue Medium"/>
                <a:cs typeface="Helvetica Neue Medium"/>
                <a:sym typeface="Helvetica Neue Medium"/>
              </a:defRPr>
            </a:pPr>
            <a:r>
              <a:t>Storage media, but you did </a:t>
            </a:r>
          </a:p>
          <a:p>
            <a:pPr defTabSz="825500">
              <a:defRPr sz="2200">
                <a:solidFill>
                  <a:srgbClr val="FFFFFF"/>
                </a:solidFill>
                <a:latin typeface="Helvetica Neue Medium"/>
                <a:ea typeface="Helvetica Neue Medium"/>
                <a:cs typeface="Helvetica Neue Medium"/>
                <a:sym typeface="Helvetica Neue Medium"/>
              </a:defRPr>
            </a:pPr>
            <a:r>
              <a:t>not  hire him/her, </a:t>
            </a:r>
          </a:p>
          <a:p>
            <a:pPr defTabSz="825500">
              <a:defRPr sz="2200">
                <a:solidFill>
                  <a:srgbClr val="FFFFFF"/>
                </a:solidFill>
                <a:latin typeface="Helvetica Neue Medium"/>
                <a:ea typeface="Helvetica Neue Medium"/>
                <a:cs typeface="Helvetica Neue Medium"/>
                <a:sym typeface="Helvetica Neue Medium"/>
              </a:defRPr>
            </a:pPr>
            <a:r>
              <a:t>so try again!</a:t>
            </a:r>
          </a:p>
        </p:txBody>
      </p:sp>
      <p:sp>
        <p:nvSpPr>
          <p:cNvPr id="555" name="Can you identify the problem?"/>
          <p:cNvSpPr txBox="1"/>
          <p:nvPr/>
        </p:nvSpPr>
        <p:spPr>
          <a:xfrm>
            <a:off x="9493923" y="7078824"/>
            <a:ext cx="558965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Can you identify the problem?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7" name="Image" descr="Image"/>
          <p:cNvPicPr>
            <a:picLocks noChangeAspect="1"/>
          </p:cNvPicPr>
          <p:nvPr/>
        </p:nvPicPr>
        <p:blipFill>
          <a:blip r:embed="rId2">
            <a:extLst/>
          </a:blip>
          <a:stretch>
            <a:fillRect/>
          </a:stretch>
        </p:blipFill>
        <p:spPr>
          <a:xfrm>
            <a:off x="7907442" y="93977"/>
            <a:ext cx="8762615" cy="4931780"/>
          </a:xfrm>
          <a:prstGeom prst="rect">
            <a:avLst/>
          </a:prstGeom>
          <a:ln w="12700">
            <a:miter lim="400000"/>
          </a:ln>
        </p:spPr>
      </p:pic>
      <p:sp>
        <p:nvSpPr>
          <p:cNvPr id="558" name="According to the New York Times, in 2021, Stefan Thomas, a programmer living in San Francisco, had a small high…"/>
          <p:cNvSpPr txBox="1"/>
          <p:nvPr/>
        </p:nvSpPr>
        <p:spPr>
          <a:xfrm>
            <a:off x="2653868" y="5119139"/>
            <a:ext cx="19269762" cy="15662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According to the New York Times, in 2021, Stefan Thomas, a programmer living in San Francisco, had a small high </a:t>
            </a:r>
          </a:p>
          <a:p>
            <a:pPr>
              <a:defRPr>
                <a:solidFill>
                  <a:srgbClr val="000000"/>
                </a:solidFill>
              </a:defRPr>
            </a:pPr>
            <a:r>
              <a:t>Security drive (IronKey) containing private keys to a digital wallet. The wallet held 7022 Bitcoin, equivalent, at that time, to about $220 million.</a:t>
            </a:r>
          </a:p>
          <a:p>
            <a:pPr>
              <a:defRPr>
                <a:solidFill>
                  <a:srgbClr val="000000"/>
                </a:solidFill>
              </a:defRPr>
            </a:pPr>
            <a:r>
              <a:t>The IronKey drive allows a maximum of 10 password input attempts before deleting the entire content of the drive.</a:t>
            </a:r>
          </a:p>
          <a:p>
            <a:pPr>
              <a:defRPr>
                <a:solidFill>
                  <a:srgbClr val="000000"/>
                </a:solidFill>
              </a:defRPr>
            </a:pPr>
            <a:r>
              <a:t>Stefan forgot the password and never recovered the small fortune.</a:t>
            </a:r>
          </a:p>
        </p:txBody>
      </p:sp>
      <p:grpSp>
        <p:nvGrpSpPr>
          <p:cNvPr id="561" name="Data Repository oblivion…"/>
          <p:cNvGrpSpPr/>
          <p:nvPr/>
        </p:nvGrpSpPr>
        <p:grpSpPr>
          <a:xfrm>
            <a:off x="-1902" y="42587"/>
            <a:ext cx="3907537" cy="1413866"/>
            <a:chOff x="0" y="0"/>
            <a:chExt cx="3907535" cy="1413865"/>
          </a:xfrm>
        </p:grpSpPr>
        <p:sp>
          <p:nvSpPr>
            <p:cNvPr id="560" name="Data Repository oblivion…"/>
            <p:cNvSpPr txBox="1"/>
            <p:nvPr/>
          </p:nvSpPr>
          <p:spPr>
            <a:xfrm>
              <a:off x="215900" y="139700"/>
              <a:ext cx="3475736"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Data Repository oblivion</a:t>
              </a:r>
            </a:p>
            <a:p>
              <a:pPr/>
              <a:r>
                <a:t>(Real case)</a:t>
              </a:r>
            </a:p>
          </p:txBody>
        </p:sp>
        <p:pic>
          <p:nvPicPr>
            <p:cNvPr id="559" name="Data Repository oblivion… Data Repository oblivion(Real case)" descr="Data Repository oblivion… Data Repository oblivion(Real case)"/>
            <p:cNvPicPr>
              <a:picLocks noChangeAspect="0"/>
            </p:cNvPicPr>
            <p:nvPr/>
          </p:nvPicPr>
          <p:blipFill>
            <a:blip r:embed="rId3">
              <a:extLst/>
            </a:blip>
            <a:stretch>
              <a:fillRect/>
            </a:stretch>
          </p:blipFill>
          <p:spPr>
            <a:xfrm>
              <a:off x="0" y="0"/>
              <a:ext cx="3907536" cy="1413866"/>
            </a:xfrm>
            <a:prstGeom prst="rect">
              <a:avLst/>
            </a:prstGeom>
            <a:effectLst/>
          </p:spPr>
        </p:pic>
      </p:grpSp>
      <p:sp>
        <p:nvSpPr>
          <p:cNvPr id="562" name="Outdated media"/>
          <p:cNvSpPr txBox="1"/>
          <p:nvPr/>
        </p:nvSpPr>
        <p:spPr>
          <a:xfrm>
            <a:off x="672795" y="7944562"/>
            <a:ext cx="238028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media</a:t>
            </a:r>
          </a:p>
        </p:txBody>
      </p:sp>
      <p:sp>
        <p:nvSpPr>
          <p:cNvPr id="563" name="Outdated file format"/>
          <p:cNvSpPr txBox="1"/>
          <p:nvPr/>
        </p:nvSpPr>
        <p:spPr>
          <a:xfrm>
            <a:off x="4531606" y="7944562"/>
            <a:ext cx="2904847"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file format</a:t>
            </a:r>
          </a:p>
        </p:txBody>
      </p:sp>
      <p:sp>
        <p:nvSpPr>
          <p:cNvPr id="564" name="Defective media"/>
          <p:cNvSpPr txBox="1"/>
          <p:nvPr/>
        </p:nvSpPr>
        <p:spPr>
          <a:xfrm>
            <a:off x="9004904" y="7960833"/>
            <a:ext cx="237388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Defective media</a:t>
            </a:r>
          </a:p>
        </p:txBody>
      </p:sp>
      <p:sp>
        <p:nvSpPr>
          <p:cNvPr id="565" name="Bit Rot"/>
          <p:cNvSpPr txBox="1"/>
          <p:nvPr/>
        </p:nvSpPr>
        <p:spPr>
          <a:xfrm>
            <a:off x="12947239" y="7960833"/>
            <a:ext cx="111475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Bit Rot</a:t>
            </a:r>
          </a:p>
        </p:txBody>
      </p:sp>
      <p:sp>
        <p:nvSpPr>
          <p:cNvPr id="566" name="Data Repository oblivion"/>
          <p:cNvSpPr txBox="1"/>
          <p:nvPr/>
        </p:nvSpPr>
        <p:spPr>
          <a:xfrm>
            <a:off x="15630448" y="7960833"/>
            <a:ext cx="351383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Data Repository oblivion</a:t>
            </a:r>
          </a:p>
        </p:txBody>
      </p:sp>
      <p:sp>
        <p:nvSpPr>
          <p:cNvPr id="567" name="Incorrect, media was…"/>
          <p:cNvSpPr txBox="1"/>
          <p:nvPr/>
        </p:nvSpPr>
        <p:spPr>
          <a:xfrm>
            <a:off x="276213" y="8485430"/>
            <a:ext cx="3173451"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media was</a:t>
            </a:r>
          </a:p>
          <a:p>
            <a:pPr defTabSz="825500">
              <a:defRPr sz="2200">
                <a:solidFill>
                  <a:srgbClr val="FFFFFF"/>
                </a:solidFill>
                <a:latin typeface="Helvetica Neue Medium"/>
                <a:ea typeface="Helvetica Neue Medium"/>
                <a:cs typeface="Helvetica Neue Medium"/>
                <a:sym typeface="Helvetica Neue Medium"/>
              </a:defRPr>
            </a:pPr>
            <a:r>
              <a:t>Not outdated, actually</a:t>
            </a:r>
          </a:p>
          <a:p>
            <a:pPr defTabSz="825500">
              <a:defRPr sz="2200">
                <a:solidFill>
                  <a:srgbClr val="FFFFFF"/>
                </a:solidFill>
                <a:latin typeface="Helvetica Neue Medium"/>
                <a:ea typeface="Helvetica Neue Medium"/>
                <a:cs typeface="Helvetica Neue Medium"/>
                <a:sym typeface="Helvetica Neue Medium"/>
              </a:defRPr>
            </a:pPr>
            <a:r>
              <a:t>It was the state of art of</a:t>
            </a:r>
          </a:p>
          <a:p>
            <a:pPr defTabSz="825500">
              <a:defRPr sz="2200">
                <a:solidFill>
                  <a:srgbClr val="FFFFFF"/>
                </a:solidFill>
                <a:latin typeface="Helvetica Neue Medium"/>
                <a:ea typeface="Helvetica Neue Medium"/>
                <a:cs typeface="Helvetica Neue Medium"/>
                <a:sym typeface="Helvetica Neue Medium"/>
              </a:defRPr>
            </a:pPr>
            <a:r>
              <a:t>Security</a:t>
            </a:r>
          </a:p>
        </p:txBody>
      </p:sp>
      <p:sp>
        <p:nvSpPr>
          <p:cNvPr id="568" name="Incorrect, the media…"/>
          <p:cNvSpPr txBox="1"/>
          <p:nvPr/>
        </p:nvSpPr>
        <p:spPr>
          <a:xfrm>
            <a:off x="8840654" y="8515252"/>
            <a:ext cx="2702384" cy="14650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media</a:t>
            </a:r>
          </a:p>
          <a:p>
            <a:pPr defTabSz="825500">
              <a:defRPr sz="2200">
                <a:solidFill>
                  <a:srgbClr val="FFFFFF"/>
                </a:solidFill>
                <a:latin typeface="Helvetica Neue Medium"/>
                <a:ea typeface="Helvetica Neue Medium"/>
                <a:cs typeface="Helvetica Neue Medium"/>
                <a:sym typeface="Helvetica Neue Medium"/>
              </a:defRPr>
            </a:pPr>
            <a:r>
              <a:t>Was not defective, </a:t>
            </a:r>
          </a:p>
          <a:p>
            <a:pPr defTabSz="825500">
              <a:defRPr sz="2200">
                <a:solidFill>
                  <a:srgbClr val="FFFFFF"/>
                </a:solidFill>
                <a:latin typeface="Helvetica Neue Medium"/>
                <a:ea typeface="Helvetica Neue Medium"/>
                <a:cs typeface="Helvetica Neue Medium"/>
                <a:sym typeface="Helvetica Neue Medium"/>
              </a:defRPr>
            </a:pPr>
            <a:r>
              <a:t>it was working </a:t>
            </a:r>
          </a:p>
          <a:p>
            <a:pPr defTabSz="825500">
              <a:defRPr sz="2200">
                <a:solidFill>
                  <a:srgbClr val="FFFFFF"/>
                </a:solidFill>
                <a:latin typeface="Helvetica Neue Medium"/>
                <a:ea typeface="Helvetica Neue Medium"/>
                <a:cs typeface="Helvetica Neue Medium"/>
                <a:sym typeface="Helvetica Neue Medium"/>
              </a:defRPr>
            </a:pPr>
            <a:r>
              <a:t>way too well!</a:t>
            </a:r>
          </a:p>
        </p:txBody>
      </p:sp>
      <p:sp>
        <p:nvSpPr>
          <p:cNvPr id="569" name="Incorrect, nothing to do…"/>
          <p:cNvSpPr txBox="1"/>
          <p:nvPr/>
        </p:nvSpPr>
        <p:spPr>
          <a:xfrm>
            <a:off x="4410296" y="8504748"/>
            <a:ext cx="3147467"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nothing to do</a:t>
            </a:r>
          </a:p>
          <a:p>
            <a:pPr defTabSz="825500">
              <a:defRPr sz="2200">
                <a:solidFill>
                  <a:srgbClr val="FFFFFF"/>
                </a:solidFill>
                <a:latin typeface="Helvetica Neue Medium"/>
                <a:ea typeface="Helvetica Neue Medium"/>
                <a:cs typeface="Helvetica Neue Medium"/>
                <a:sym typeface="Helvetica Neue Medium"/>
              </a:defRPr>
            </a:pPr>
            <a:r>
              <a:t>With files, but with</a:t>
            </a:r>
          </a:p>
          <a:p>
            <a:pPr defTabSz="825500">
              <a:defRPr sz="2200">
                <a:solidFill>
                  <a:srgbClr val="FFFFFF"/>
                </a:solidFill>
                <a:latin typeface="Helvetica Neue Medium"/>
                <a:ea typeface="Helvetica Neue Medium"/>
                <a:cs typeface="Helvetica Neue Medium"/>
                <a:sym typeface="Helvetica Neue Medium"/>
              </a:defRPr>
            </a:pPr>
            <a:r>
              <a:t>Access to files</a:t>
            </a:r>
          </a:p>
        </p:txBody>
      </p:sp>
      <p:sp>
        <p:nvSpPr>
          <p:cNvPr id="570" name="Correct, something about the…"/>
          <p:cNvSpPr txBox="1"/>
          <p:nvPr/>
        </p:nvSpPr>
        <p:spPr>
          <a:xfrm>
            <a:off x="15438538" y="8517448"/>
            <a:ext cx="3897657" cy="112219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something about the</a:t>
            </a:r>
          </a:p>
          <a:p>
            <a:pPr defTabSz="825500">
              <a:defRPr sz="2200">
                <a:solidFill>
                  <a:srgbClr val="FFFFFF"/>
                </a:solidFill>
                <a:latin typeface="Helvetica Neue Medium"/>
                <a:ea typeface="Helvetica Neue Medium"/>
                <a:cs typeface="Helvetica Neue Medium"/>
                <a:sym typeface="Helvetica Neue Medium"/>
              </a:defRPr>
            </a:pPr>
            <a:r>
              <a:t>Data was forgotten: the </a:t>
            </a:r>
          </a:p>
          <a:p>
            <a:pPr defTabSz="825500">
              <a:defRPr sz="2200">
                <a:solidFill>
                  <a:srgbClr val="FFFFFF"/>
                </a:solidFill>
                <a:latin typeface="Helvetica Neue Medium"/>
                <a:ea typeface="Helvetica Neue Medium"/>
                <a:cs typeface="Helvetica Neue Medium"/>
                <a:sym typeface="Helvetica Neue Medium"/>
              </a:defRPr>
            </a:pPr>
            <a:r>
              <a:t>Password to access the keys</a:t>
            </a:r>
          </a:p>
        </p:txBody>
      </p:sp>
      <p:sp>
        <p:nvSpPr>
          <p:cNvPr id="571" name="Incorrect, here the…"/>
          <p:cNvSpPr txBox="1"/>
          <p:nvPr/>
        </p:nvSpPr>
        <p:spPr>
          <a:xfrm>
            <a:off x="12267142" y="8517448"/>
            <a:ext cx="2474951" cy="11221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here the</a:t>
            </a:r>
          </a:p>
          <a:p>
            <a:pPr defTabSz="825500">
              <a:defRPr sz="2200">
                <a:solidFill>
                  <a:srgbClr val="FFFFFF"/>
                </a:solidFill>
                <a:latin typeface="Helvetica Neue Medium"/>
                <a:ea typeface="Helvetica Neue Medium"/>
                <a:cs typeface="Helvetica Neue Medium"/>
                <a:sym typeface="Helvetica Neue Medium"/>
              </a:defRPr>
            </a:pPr>
            <a:r>
              <a:t>Problem concerns</a:t>
            </a:r>
          </a:p>
          <a:p>
            <a:pPr defTabSz="825500">
              <a:defRPr sz="2200">
                <a:solidFill>
                  <a:srgbClr val="FFFFFF"/>
                </a:solidFill>
                <a:latin typeface="Helvetica Neue Medium"/>
                <a:ea typeface="Helvetica Neue Medium"/>
                <a:cs typeface="Helvetica Neue Medium"/>
                <a:sym typeface="Helvetica Neue Medium"/>
              </a:defRPr>
            </a:pPr>
            <a:r>
              <a:t>Accessing files</a:t>
            </a:r>
          </a:p>
        </p:txBody>
      </p:sp>
      <p:sp>
        <p:nvSpPr>
          <p:cNvPr id="572" name="Which strategy could you apply to prevent the problem?"/>
          <p:cNvSpPr txBox="1"/>
          <p:nvPr/>
        </p:nvSpPr>
        <p:spPr>
          <a:xfrm>
            <a:off x="7032946" y="9939822"/>
            <a:ext cx="1028928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Which strategy could you apply to prevent the problem?</a:t>
            </a:r>
          </a:p>
        </p:txBody>
      </p:sp>
      <p:sp>
        <p:nvSpPr>
          <p:cNvPr id="573" name="Multiple backups"/>
          <p:cNvSpPr txBox="1"/>
          <p:nvPr/>
        </p:nvSpPr>
        <p:spPr>
          <a:xfrm>
            <a:off x="696954" y="10682476"/>
            <a:ext cx="250982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Multiple backups</a:t>
            </a:r>
          </a:p>
        </p:txBody>
      </p:sp>
      <p:sp>
        <p:nvSpPr>
          <p:cNvPr id="574" name="Common File formats"/>
          <p:cNvSpPr txBox="1"/>
          <p:nvPr/>
        </p:nvSpPr>
        <p:spPr>
          <a:xfrm>
            <a:off x="4768822" y="10670957"/>
            <a:ext cx="31194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Common File formats</a:t>
            </a:r>
          </a:p>
        </p:txBody>
      </p:sp>
      <p:sp>
        <p:nvSpPr>
          <p:cNvPr id="575" name="Checksum"/>
          <p:cNvSpPr txBox="1"/>
          <p:nvPr/>
        </p:nvSpPr>
        <p:spPr>
          <a:xfrm>
            <a:off x="9374474" y="10625404"/>
            <a:ext cx="1634745"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Checksum</a:t>
            </a:r>
          </a:p>
        </p:txBody>
      </p:sp>
      <p:sp>
        <p:nvSpPr>
          <p:cNvPr id="576" name="Update File formats"/>
          <p:cNvSpPr txBox="1"/>
          <p:nvPr/>
        </p:nvSpPr>
        <p:spPr>
          <a:xfrm>
            <a:off x="12558772" y="10625404"/>
            <a:ext cx="2864918"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Update File formats</a:t>
            </a:r>
          </a:p>
        </p:txBody>
      </p:sp>
      <p:sp>
        <p:nvSpPr>
          <p:cNvPr id="577" name="Refresh Data"/>
          <p:cNvSpPr txBox="1"/>
          <p:nvPr/>
        </p:nvSpPr>
        <p:spPr>
          <a:xfrm>
            <a:off x="16907858" y="10614792"/>
            <a:ext cx="194472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Refresh Data</a:t>
            </a:r>
          </a:p>
        </p:txBody>
      </p:sp>
      <p:sp>
        <p:nvSpPr>
          <p:cNvPr id="578" name="Hire/Consult a specialist"/>
          <p:cNvSpPr txBox="1"/>
          <p:nvPr/>
        </p:nvSpPr>
        <p:spPr>
          <a:xfrm>
            <a:off x="20637439" y="10682476"/>
            <a:ext cx="3485491"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Hire/Consult a specialist</a:t>
            </a:r>
          </a:p>
        </p:txBody>
      </p:sp>
      <p:sp>
        <p:nvSpPr>
          <p:cNvPr id="579" name="Checksum prevents…"/>
          <p:cNvSpPr txBox="1"/>
          <p:nvPr/>
        </p:nvSpPr>
        <p:spPr>
          <a:xfrm>
            <a:off x="8851132" y="11196467"/>
            <a:ext cx="2681428" cy="18079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Checksum prevents</a:t>
            </a:r>
          </a:p>
          <a:p>
            <a:pPr defTabSz="825500">
              <a:defRPr sz="2200">
                <a:solidFill>
                  <a:srgbClr val="FFFFFF"/>
                </a:solidFill>
                <a:latin typeface="Helvetica Neue Medium"/>
                <a:ea typeface="Helvetica Neue Medium"/>
                <a:cs typeface="Helvetica Neue Medium"/>
                <a:sym typeface="Helvetica Neue Medium"/>
              </a:defRPr>
            </a:pPr>
            <a:r>
              <a:t>File corruption, but </a:t>
            </a:r>
          </a:p>
          <a:p>
            <a:pPr defTabSz="825500">
              <a:defRPr sz="2200">
                <a:solidFill>
                  <a:srgbClr val="FFFFFF"/>
                </a:solidFill>
                <a:latin typeface="Helvetica Neue Medium"/>
                <a:ea typeface="Helvetica Neue Medium"/>
                <a:cs typeface="Helvetica Neue Medium"/>
                <a:sym typeface="Helvetica Neue Medium"/>
              </a:defRPr>
            </a:pPr>
            <a:r>
              <a:t>Here our problem</a:t>
            </a:r>
          </a:p>
          <a:p>
            <a:pPr defTabSz="825500">
              <a:defRPr sz="2200">
                <a:solidFill>
                  <a:srgbClr val="FFFFFF"/>
                </a:solidFill>
                <a:latin typeface="Helvetica Neue Medium"/>
                <a:ea typeface="Helvetica Neue Medium"/>
                <a:cs typeface="Helvetica Neue Medium"/>
                <a:sym typeface="Helvetica Neue Medium"/>
              </a:defRPr>
            </a:pPr>
            <a:r>
              <a:t>Is about accessing</a:t>
            </a:r>
          </a:p>
          <a:p>
            <a:pPr defTabSz="825500">
              <a:defRPr sz="2200">
                <a:solidFill>
                  <a:srgbClr val="FFFFFF"/>
                </a:solidFill>
                <a:latin typeface="Helvetica Neue Medium"/>
                <a:ea typeface="Helvetica Neue Medium"/>
                <a:cs typeface="Helvetica Neue Medium"/>
                <a:sym typeface="Helvetica Neue Medium"/>
              </a:defRPr>
            </a:pPr>
            <a:r>
              <a:t>Files</a:t>
            </a:r>
          </a:p>
        </p:txBody>
      </p:sp>
      <p:sp>
        <p:nvSpPr>
          <p:cNvPr id="580" name="Incorrect, Stefan would have…"/>
          <p:cNvSpPr txBox="1"/>
          <p:nvPr/>
        </p:nvSpPr>
        <p:spPr>
          <a:xfrm>
            <a:off x="195964" y="11259613"/>
            <a:ext cx="3511805" cy="136423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000">
                <a:solidFill>
                  <a:srgbClr val="FFFFFF"/>
                </a:solidFill>
                <a:latin typeface="Helvetica Neue Medium"/>
                <a:ea typeface="Helvetica Neue Medium"/>
                <a:cs typeface="Helvetica Neue Medium"/>
                <a:sym typeface="Helvetica Neue Medium"/>
              </a:defRPr>
            </a:pPr>
            <a:r>
              <a:t>Incorrect, Stefan would have</a:t>
            </a:r>
          </a:p>
          <a:p>
            <a:pPr defTabSz="825500">
              <a:defRPr sz="2000">
                <a:solidFill>
                  <a:srgbClr val="FFFFFF"/>
                </a:solidFill>
                <a:latin typeface="Helvetica Neue Medium"/>
                <a:ea typeface="Helvetica Neue Medium"/>
                <a:cs typeface="Helvetica Neue Medium"/>
                <a:sym typeface="Helvetica Neue Medium"/>
              </a:defRPr>
            </a:pPr>
            <a:r>
              <a:t>Backed up in other IronKeys,</a:t>
            </a:r>
          </a:p>
          <a:p>
            <a:pPr defTabSz="825500">
              <a:defRPr sz="2000">
                <a:solidFill>
                  <a:srgbClr val="FFFFFF"/>
                </a:solidFill>
                <a:latin typeface="Helvetica Neue Medium"/>
                <a:ea typeface="Helvetica Neue Medium"/>
                <a:cs typeface="Helvetica Neue Medium"/>
                <a:sym typeface="Helvetica Neue Medium"/>
              </a:defRPr>
            </a:pPr>
            <a:r>
              <a:t>Each with its own password</a:t>
            </a:r>
          </a:p>
          <a:p>
            <a:pPr defTabSz="825500">
              <a:defRPr sz="2000">
                <a:solidFill>
                  <a:srgbClr val="FFFFFF"/>
                </a:solidFill>
                <a:latin typeface="Helvetica Neue Medium"/>
                <a:ea typeface="Helvetica Neue Medium"/>
                <a:cs typeface="Helvetica Neue Medium"/>
                <a:sym typeface="Helvetica Neue Medium"/>
              </a:defRPr>
            </a:pPr>
            <a:r>
              <a:t>Ready to be forgotten</a:t>
            </a:r>
          </a:p>
        </p:txBody>
      </p:sp>
      <p:sp>
        <p:nvSpPr>
          <p:cNvPr id="581" name="Incorrect, the problem…"/>
          <p:cNvSpPr txBox="1"/>
          <p:nvPr/>
        </p:nvSpPr>
        <p:spPr>
          <a:xfrm>
            <a:off x="4744323" y="11197662"/>
            <a:ext cx="3168423" cy="14650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With accessing the files</a:t>
            </a:r>
          </a:p>
        </p:txBody>
      </p:sp>
      <p:sp>
        <p:nvSpPr>
          <p:cNvPr id="582" name="Media Loss"/>
          <p:cNvSpPr txBox="1"/>
          <p:nvPr/>
        </p:nvSpPr>
        <p:spPr>
          <a:xfrm>
            <a:off x="21187621" y="7960833"/>
            <a:ext cx="175300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Media Loss</a:t>
            </a:r>
          </a:p>
        </p:txBody>
      </p:sp>
      <p:sp>
        <p:nvSpPr>
          <p:cNvPr id="583" name="Incorrect, the IronKey was…"/>
          <p:cNvSpPr txBox="1"/>
          <p:nvPr/>
        </p:nvSpPr>
        <p:spPr>
          <a:xfrm>
            <a:off x="20982134" y="8515252"/>
            <a:ext cx="2163980"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IronKey was </a:t>
            </a:r>
          </a:p>
          <a:p>
            <a:pPr defTabSz="825500">
              <a:defRPr sz="2200">
                <a:solidFill>
                  <a:srgbClr val="FFFFFF"/>
                </a:solidFill>
                <a:latin typeface="Helvetica Neue Medium"/>
                <a:ea typeface="Helvetica Neue Medium"/>
                <a:cs typeface="Helvetica Neue Medium"/>
                <a:sym typeface="Helvetica Neue Medium"/>
              </a:defRPr>
            </a:pPr>
            <a:r>
              <a:t>Neither lost or</a:t>
            </a:r>
          </a:p>
          <a:p>
            <a:pPr defTabSz="825500">
              <a:defRPr sz="2200">
                <a:solidFill>
                  <a:srgbClr val="FFFFFF"/>
                </a:solidFill>
                <a:latin typeface="Helvetica Neue Medium"/>
                <a:ea typeface="Helvetica Neue Medium"/>
                <a:cs typeface="Helvetica Neue Medium"/>
                <a:sym typeface="Helvetica Neue Medium"/>
              </a:defRPr>
            </a:pPr>
            <a:r>
              <a:t>Damaged</a:t>
            </a:r>
          </a:p>
        </p:txBody>
      </p:sp>
      <p:sp>
        <p:nvSpPr>
          <p:cNvPr id="584" name="Incorrect, the problem…"/>
          <p:cNvSpPr txBox="1"/>
          <p:nvPr/>
        </p:nvSpPr>
        <p:spPr>
          <a:xfrm>
            <a:off x="12463695" y="11152109"/>
            <a:ext cx="2976754" cy="14650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Accessing files</a:t>
            </a:r>
          </a:p>
        </p:txBody>
      </p:sp>
      <p:sp>
        <p:nvSpPr>
          <p:cNvPr id="585" name="Correct, assigning a…"/>
          <p:cNvSpPr txBox="1"/>
          <p:nvPr/>
        </p:nvSpPr>
        <p:spPr>
          <a:xfrm>
            <a:off x="20522331" y="11249352"/>
            <a:ext cx="3715705" cy="215089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assigning a </a:t>
            </a:r>
          </a:p>
          <a:p>
            <a:pPr defTabSz="825500">
              <a:defRPr sz="2200">
                <a:solidFill>
                  <a:srgbClr val="FFFFFF"/>
                </a:solidFill>
                <a:latin typeface="Helvetica Neue Medium"/>
                <a:ea typeface="Helvetica Neue Medium"/>
                <a:cs typeface="Helvetica Neue Medium"/>
                <a:sym typeface="Helvetica Neue Medium"/>
              </a:defRPr>
            </a:pPr>
            <a:r>
              <a:t>Specialist to the digital</a:t>
            </a:r>
          </a:p>
          <a:p>
            <a:pPr defTabSz="825500">
              <a:defRPr sz="2200">
                <a:solidFill>
                  <a:srgbClr val="FFFFFF"/>
                </a:solidFill>
                <a:latin typeface="Helvetica Neue Medium"/>
                <a:ea typeface="Helvetica Neue Medium"/>
                <a:cs typeface="Helvetica Neue Medium"/>
                <a:sym typeface="Helvetica Neue Medium"/>
              </a:defRPr>
            </a:pPr>
            <a:r>
              <a:t>Wallet would have been</a:t>
            </a:r>
          </a:p>
          <a:p>
            <a:pPr defTabSz="825500">
              <a:defRPr sz="2200">
                <a:solidFill>
                  <a:srgbClr val="FFFFFF"/>
                </a:solidFill>
                <a:latin typeface="Helvetica Neue Medium"/>
                <a:ea typeface="Helvetica Neue Medium"/>
                <a:cs typeface="Helvetica Neue Medium"/>
                <a:sym typeface="Helvetica Neue Medium"/>
              </a:defRPr>
            </a:pPr>
            <a:r>
              <a:t>The best way to avoid data</a:t>
            </a:r>
          </a:p>
          <a:p>
            <a:pPr defTabSz="825500">
              <a:defRPr sz="2200">
                <a:solidFill>
                  <a:srgbClr val="FFFFFF"/>
                </a:solidFill>
                <a:latin typeface="Helvetica Neue Medium"/>
                <a:ea typeface="Helvetica Neue Medium"/>
                <a:cs typeface="Helvetica Neue Medium"/>
                <a:sym typeface="Helvetica Neue Medium"/>
              </a:defRPr>
            </a:pPr>
            <a:r>
              <a:t>Access requirements to</a:t>
            </a:r>
          </a:p>
          <a:p>
            <a:pPr defTabSz="825500">
              <a:defRPr sz="2200">
                <a:solidFill>
                  <a:srgbClr val="FFFFFF"/>
                </a:solidFill>
                <a:latin typeface="Helvetica Neue Medium"/>
                <a:ea typeface="Helvetica Neue Medium"/>
                <a:cs typeface="Helvetica Neue Medium"/>
                <a:sym typeface="Helvetica Neue Medium"/>
              </a:defRPr>
            </a:pPr>
            <a:r>
              <a:t>Fall into oblivion</a:t>
            </a:r>
          </a:p>
        </p:txBody>
      </p:sp>
      <p:sp>
        <p:nvSpPr>
          <p:cNvPr id="586" name="Incorrect, data would…"/>
          <p:cNvSpPr txBox="1"/>
          <p:nvPr/>
        </p:nvSpPr>
        <p:spPr>
          <a:xfrm>
            <a:off x="16462110" y="11185855"/>
            <a:ext cx="2857729" cy="18079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data would</a:t>
            </a:r>
          </a:p>
          <a:p>
            <a:pPr defTabSz="825500">
              <a:defRPr sz="2200">
                <a:solidFill>
                  <a:srgbClr val="FFFFFF"/>
                </a:solidFill>
                <a:latin typeface="Helvetica Neue Medium"/>
                <a:ea typeface="Helvetica Neue Medium"/>
                <a:cs typeface="Helvetica Neue Medium"/>
                <a:sym typeface="Helvetica Neue Medium"/>
              </a:defRPr>
            </a:pPr>
            <a:r>
              <a:t>Have probably been</a:t>
            </a:r>
          </a:p>
          <a:p>
            <a:pPr defTabSz="825500">
              <a:defRPr sz="2200">
                <a:solidFill>
                  <a:srgbClr val="FFFFFF"/>
                </a:solidFill>
                <a:latin typeface="Helvetica Neue Medium"/>
                <a:ea typeface="Helvetica Neue Medium"/>
                <a:cs typeface="Helvetica Neue Medium"/>
                <a:sym typeface="Helvetica Neue Medium"/>
              </a:defRPr>
            </a:pPr>
            <a:r>
              <a:t>Refreshed into </a:t>
            </a:r>
          </a:p>
          <a:p>
            <a:pPr defTabSz="825500">
              <a:defRPr sz="2200">
                <a:solidFill>
                  <a:srgbClr val="FFFFFF"/>
                </a:solidFill>
                <a:latin typeface="Helvetica Neue Medium"/>
                <a:ea typeface="Helvetica Neue Medium"/>
                <a:cs typeface="Helvetica Neue Medium"/>
                <a:sym typeface="Helvetica Neue Medium"/>
              </a:defRPr>
            </a:pPr>
            <a:r>
              <a:t>Another IronKey</a:t>
            </a:r>
          </a:p>
          <a:p>
            <a:pPr defTabSz="825500">
              <a:defRPr sz="2200">
                <a:solidFill>
                  <a:srgbClr val="FFFFFF"/>
                </a:solidFill>
                <a:latin typeface="Helvetica Neue Medium"/>
                <a:ea typeface="Helvetica Neue Medium"/>
                <a:cs typeface="Helvetica Neue Medium"/>
                <a:sym typeface="Helvetica Neue Medium"/>
              </a:defRPr>
            </a:pPr>
            <a:r>
              <a:t>Device</a:t>
            </a:r>
          </a:p>
        </p:txBody>
      </p:sp>
      <p:sp>
        <p:nvSpPr>
          <p:cNvPr id="587" name="Can you identify the problem?"/>
          <p:cNvSpPr txBox="1"/>
          <p:nvPr/>
        </p:nvSpPr>
        <p:spPr>
          <a:xfrm>
            <a:off x="9493923" y="7078824"/>
            <a:ext cx="558965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Can you identify the problem?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9" name="Image" descr="Image"/>
          <p:cNvPicPr>
            <a:picLocks noChangeAspect="1"/>
          </p:cNvPicPr>
          <p:nvPr/>
        </p:nvPicPr>
        <p:blipFill>
          <a:blip r:embed="rId2">
            <a:extLst/>
          </a:blip>
          <a:srcRect l="22683" t="5864" r="24244" b="6516"/>
          <a:stretch>
            <a:fillRect/>
          </a:stretch>
        </p:blipFill>
        <p:spPr>
          <a:xfrm>
            <a:off x="9351567" y="289402"/>
            <a:ext cx="4994054" cy="4637766"/>
          </a:xfrm>
          <a:custGeom>
            <a:avLst/>
            <a:gdLst/>
            <a:ahLst/>
            <a:cxnLst>
              <a:cxn ang="0">
                <a:pos x="wd2" y="hd2"/>
              </a:cxn>
              <a:cxn ang="5400000">
                <a:pos x="wd2" y="hd2"/>
              </a:cxn>
              <a:cxn ang="10800000">
                <a:pos x="wd2" y="hd2"/>
              </a:cxn>
              <a:cxn ang="16200000">
                <a:pos x="wd2" y="hd2"/>
              </a:cxn>
            </a:cxnLst>
            <a:rect l="0" t="0" r="r" b="b"/>
            <a:pathLst>
              <a:path w="21315" h="21559" fill="norm" stroke="1" extrusionOk="0">
                <a:moveTo>
                  <a:pt x="11833" y="1"/>
                </a:moveTo>
                <a:cubicBezTo>
                  <a:pt x="11780" y="-6"/>
                  <a:pt x="11725" y="12"/>
                  <a:pt x="11618" y="51"/>
                </a:cubicBezTo>
                <a:cubicBezTo>
                  <a:pt x="11497" y="96"/>
                  <a:pt x="11232" y="170"/>
                  <a:pt x="11031" y="215"/>
                </a:cubicBezTo>
                <a:cubicBezTo>
                  <a:pt x="10829" y="261"/>
                  <a:pt x="10596" y="335"/>
                  <a:pt x="10511" y="381"/>
                </a:cubicBezTo>
                <a:cubicBezTo>
                  <a:pt x="10425" y="428"/>
                  <a:pt x="10328" y="466"/>
                  <a:pt x="10294" y="466"/>
                </a:cubicBezTo>
                <a:cubicBezTo>
                  <a:pt x="10159" y="466"/>
                  <a:pt x="9957" y="630"/>
                  <a:pt x="9680" y="963"/>
                </a:cubicBezTo>
                <a:cubicBezTo>
                  <a:pt x="9225" y="1512"/>
                  <a:pt x="9202" y="1566"/>
                  <a:pt x="9208" y="2092"/>
                </a:cubicBezTo>
                <a:cubicBezTo>
                  <a:pt x="9213" y="2582"/>
                  <a:pt x="9251" y="2854"/>
                  <a:pt x="9328" y="2959"/>
                </a:cubicBezTo>
                <a:cubicBezTo>
                  <a:pt x="9355" y="2995"/>
                  <a:pt x="9362" y="3077"/>
                  <a:pt x="9343" y="3140"/>
                </a:cubicBezTo>
                <a:cubicBezTo>
                  <a:pt x="9325" y="3202"/>
                  <a:pt x="9334" y="3369"/>
                  <a:pt x="9362" y="3510"/>
                </a:cubicBezTo>
                <a:cubicBezTo>
                  <a:pt x="9390" y="3652"/>
                  <a:pt x="9437" y="3942"/>
                  <a:pt x="9465" y="4156"/>
                </a:cubicBezTo>
                <a:cubicBezTo>
                  <a:pt x="9494" y="4370"/>
                  <a:pt x="9555" y="4683"/>
                  <a:pt x="9603" y="4850"/>
                </a:cubicBezTo>
                <a:cubicBezTo>
                  <a:pt x="9673" y="5100"/>
                  <a:pt x="9710" y="5156"/>
                  <a:pt x="9811" y="5169"/>
                </a:cubicBezTo>
                <a:cubicBezTo>
                  <a:pt x="9911" y="5182"/>
                  <a:pt x="9946" y="5233"/>
                  <a:pt x="9994" y="5440"/>
                </a:cubicBezTo>
                <a:cubicBezTo>
                  <a:pt x="10026" y="5580"/>
                  <a:pt x="10093" y="5760"/>
                  <a:pt x="10143" y="5842"/>
                </a:cubicBezTo>
                <a:cubicBezTo>
                  <a:pt x="10198" y="5934"/>
                  <a:pt x="10236" y="6108"/>
                  <a:pt x="10241" y="6289"/>
                </a:cubicBezTo>
                <a:cubicBezTo>
                  <a:pt x="10248" y="6553"/>
                  <a:pt x="10232" y="6601"/>
                  <a:pt x="10107" y="6715"/>
                </a:cubicBezTo>
                <a:cubicBezTo>
                  <a:pt x="10026" y="6790"/>
                  <a:pt x="9840" y="6871"/>
                  <a:pt x="9664" y="6909"/>
                </a:cubicBezTo>
                <a:cubicBezTo>
                  <a:pt x="9488" y="6946"/>
                  <a:pt x="9300" y="7028"/>
                  <a:pt x="9220" y="7102"/>
                </a:cubicBezTo>
                <a:cubicBezTo>
                  <a:pt x="9143" y="7173"/>
                  <a:pt x="9058" y="7232"/>
                  <a:pt x="9032" y="7232"/>
                </a:cubicBezTo>
                <a:cubicBezTo>
                  <a:pt x="9006" y="7232"/>
                  <a:pt x="8941" y="7283"/>
                  <a:pt x="8889" y="7346"/>
                </a:cubicBezTo>
                <a:cubicBezTo>
                  <a:pt x="8788" y="7468"/>
                  <a:pt x="8508" y="7613"/>
                  <a:pt x="8374" y="7613"/>
                </a:cubicBezTo>
                <a:cubicBezTo>
                  <a:pt x="8157" y="7614"/>
                  <a:pt x="7927" y="7730"/>
                  <a:pt x="7898" y="7851"/>
                </a:cubicBezTo>
                <a:cubicBezTo>
                  <a:pt x="7882" y="7922"/>
                  <a:pt x="7737" y="8082"/>
                  <a:pt x="7572" y="8213"/>
                </a:cubicBezTo>
                <a:cubicBezTo>
                  <a:pt x="7206" y="8503"/>
                  <a:pt x="6967" y="8840"/>
                  <a:pt x="6794" y="9305"/>
                </a:cubicBezTo>
                <a:cubicBezTo>
                  <a:pt x="6722" y="9500"/>
                  <a:pt x="6639" y="9703"/>
                  <a:pt x="6611" y="9757"/>
                </a:cubicBezTo>
                <a:cubicBezTo>
                  <a:pt x="6583" y="9812"/>
                  <a:pt x="6573" y="9902"/>
                  <a:pt x="6589" y="9958"/>
                </a:cubicBezTo>
                <a:cubicBezTo>
                  <a:pt x="6623" y="10074"/>
                  <a:pt x="6479" y="11351"/>
                  <a:pt x="6418" y="11482"/>
                </a:cubicBezTo>
                <a:cubicBezTo>
                  <a:pt x="6396" y="11530"/>
                  <a:pt x="6387" y="11594"/>
                  <a:pt x="6398" y="11626"/>
                </a:cubicBezTo>
                <a:cubicBezTo>
                  <a:pt x="6421" y="11695"/>
                  <a:pt x="6046" y="12592"/>
                  <a:pt x="5905" y="12809"/>
                </a:cubicBezTo>
                <a:cubicBezTo>
                  <a:pt x="5779" y="13001"/>
                  <a:pt x="5682" y="12999"/>
                  <a:pt x="5408" y="12798"/>
                </a:cubicBezTo>
                <a:cubicBezTo>
                  <a:pt x="5287" y="12708"/>
                  <a:pt x="5142" y="12634"/>
                  <a:pt x="5085" y="12633"/>
                </a:cubicBezTo>
                <a:cubicBezTo>
                  <a:pt x="5028" y="12633"/>
                  <a:pt x="4938" y="12596"/>
                  <a:pt x="4885" y="12552"/>
                </a:cubicBezTo>
                <a:cubicBezTo>
                  <a:pt x="4832" y="12508"/>
                  <a:pt x="4751" y="12472"/>
                  <a:pt x="4707" y="12471"/>
                </a:cubicBezTo>
                <a:cubicBezTo>
                  <a:pt x="4663" y="12470"/>
                  <a:pt x="4585" y="12418"/>
                  <a:pt x="4534" y="12357"/>
                </a:cubicBezTo>
                <a:cubicBezTo>
                  <a:pt x="4434" y="12236"/>
                  <a:pt x="3402" y="11604"/>
                  <a:pt x="2834" y="11314"/>
                </a:cubicBezTo>
                <a:cubicBezTo>
                  <a:pt x="2490" y="11139"/>
                  <a:pt x="2468" y="11134"/>
                  <a:pt x="1650" y="11113"/>
                </a:cubicBezTo>
                <a:lnTo>
                  <a:pt x="814" y="11093"/>
                </a:lnTo>
                <a:lnTo>
                  <a:pt x="733" y="11229"/>
                </a:lnTo>
                <a:cubicBezTo>
                  <a:pt x="687" y="11306"/>
                  <a:pt x="657" y="11451"/>
                  <a:pt x="664" y="11562"/>
                </a:cubicBezTo>
                <a:cubicBezTo>
                  <a:pt x="672" y="11704"/>
                  <a:pt x="643" y="11794"/>
                  <a:pt x="559" y="11892"/>
                </a:cubicBezTo>
                <a:cubicBezTo>
                  <a:pt x="493" y="11968"/>
                  <a:pt x="454" y="12063"/>
                  <a:pt x="471" y="12109"/>
                </a:cubicBezTo>
                <a:cubicBezTo>
                  <a:pt x="487" y="12155"/>
                  <a:pt x="480" y="12208"/>
                  <a:pt x="454" y="12226"/>
                </a:cubicBezTo>
                <a:cubicBezTo>
                  <a:pt x="427" y="12243"/>
                  <a:pt x="405" y="12311"/>
                  <a:pt x="405" y="12377"/>
                </a:cubicBezTo>
                <a:cubicBezTo>
                  <a:pt x="404" y="12514"/>
                  <a:pt x="204" y="12742"/>
                  <a:pt x="84" y="12742"/>
                </a:cubicBezTo>
                <a:cubicBezTo>
                  <a:pt x="-255" y="12742"/>
                  <a:pt x="504" y="13286"/>
                  <a:pt x="1131" y="13493"/>
                </a:cubicBezTo>
                <a:cubicBezTo>
                  <a:pt x="1814" y="13718"/>
                  <a:pt x="1798" y="13722"/>
                  <a:pt x="2569" y="13299"/>
                </a:cubicBezTo>
                <a:lnTo>
                  <a:pt x="3257" y="12921"/>
                </a:lnTo>
                <a:lnTo>
                  <a:pt x="3406" y="13019"/>
                </a:lnTo>
                <a:cubicBezTo>
                  <a:pt x="3607" y="13152"/>
                  <a:pt x="4326" y="14145"/>
                  <a:pt x="4292" y="14242"/>
                </a:cubicBezTo>
                <a:cubicBezTo>
                  <a:pt x="4277" y="14284"/>
                  <a:pt x="4180" y="14367"/>
                  <a:pt x="4075" y="14425"/>
                </a:cubicBezTo>
                <a:cubicBezTo>
                  <a:pt x="3971" y="14483"/>
                  <a:pt x="3846" y="14579"/>
                  <a:pt x="3797" y="14637"/>
                </a:cubicBezTo>
                <a:cubicBezTo>
                  <a:pt x="3663" y="14799"/>
                  <a:pt x="3310" y="15740"/>
                  <a:pt x="3310" y="15936"/>
                </a:cubicBezTo>
                <a:cubicBezTo>
                  <a:pt x="3310" y="16304"/>
                  <a:pt x="3791" y="17068"/>
                  <a:pt x="4151" y="17273"/>
                </a:cubicBezTo>
                <a:cubicBezTo>
                  <a:pt x="4281" y="17347"/>
                  <a:pt x="4452" y="17463"/>
                  <a:pt x="4531" y="17532"/>
                </a:cubicBezTo>
                <a:cubicBezTo>
                  <a:pt x="4731" y="17705"/>
                  <a:pt x="5028" y="17868"/>
                  <a:pt x="5412" y="18009"/>
                </a:cubicBezTo>
                <a:cubicBezTo>
                  <a:pt x="5738" y="18130"/>
                  <a:pt x="5797" y="18206"/>
                  <a:pt x="5685" y="18362"/>
                </a:cubicBezTo>
                <a:cubicBezTo>
                  <a:pt x="5652" y="18407"/>
                  <a:pt x="5602" y="18530"/>
                  <a:pt x="5573" y="18635"/>
                </a:cubicBezTo>
                <a:cubicBezTo>
                  <a:pt x="5519" y="18825"/>
                  <a:pt x="5438" y="19876"/>
                  <a:pt x="5452" y="20188"/>
                </a:cubicBezTo>
                <a:cubicBezTo>
                  <a:pt x="5463" y="20407"/>
                  <a:pt x="5561" y="20598"/>
                  <a:pt x="5662" y="20598"/>
                </a:cubicBezTo>
                <a:cubicBezTo>
                  <a:pt x="5708" y="20598"/>
                  <a:pt x="5794" y="20659"/>
                  <a:pt x="5854" y="20734"/>
                </a:cubicBezTo>
                <a:cubicBezTo>
                  <a:pt x="5953" y="20858"/>
                  <a:pt x="5999" y="20870"/>
                  <a:pt x="6352" y="20869"/>
                </a:cubicBezTo>
                <a:cubicBezTo>
                  <a:pt x="6566" y="20869"/>
                  <a:pt x="6874" y="20830"/>
                  <a:pt x="7040" y="20784"/>
                </a:cubicBezTo>
                <a:cubicBezTo>
                  <a:pt x="7205" y="20738"/>
                  <a:pt x="7747" y="20670"/>
                  <a:pt x="8242" y="20631"/>
                </a:cubicBezTo>
                <a:lnTo>
                  <a:pt x="9144" y="20561"/>
                </a:lnTo>
                <a:lnTo>
                  <a:pt x="9299" y="20688"/>
                </a:lnTo>
                <a:cubicBezTo>
                  <a:pt x="9385" y="20759"/>
                  <a:pt x="9472" y="20815"/>
                  <a:pt x="9496" y="20815"/>
                </a:cubicBezTo>
                <a:cubicBezTo>
                  <a:pt x="9519" y="20815"/>
                  <a:pt x="9620" y="20876"/>
                  <a:pt x="9718" y="20950"/>
                </a:cubicBezTo>
                <a:cubicBezTo>
                  <a:pt x="9945" y="21122"/>
                  <a:pt x="10415" y="21200"/>
                  <a:pt x="11373" y="21223"/>
                </a:cubicBezTo>
                <a:cubicBezTo>
                  <a:pt x="12487" y="21250"/>
                  <a:pt x="14120" y="21359"/>
                  <a:pt x="14427" y="21426"/>
                </a:cubicBezTo>
                <a:cubicBezTo>
                  <a:pt x="14578" y="21459"/>
                  <a:pt x="14818" y="21489"/>
                  <a:pt x="14960" y="21493"/>
                </a:cubicBezTo>
                <a:cubicBezTo>
                  <a:pt x="15103" y="21496"/>
                  <a:pt x="15238" y="21516"/>
                  <a:pt x="15259" y="21539"/>
                </a:cubicBezTo>
                <a:cubicBezTo>
                  <a:pt x="15309" y="21594"/>
                  <a:pt x="15643" y="21525"/>
                  <a:pt x="15694" y="21448"/>
                </a:cubicBezTo>
                <a:cubicBezTo>
                  <a:pt x="15716" y="21415"/>
                  <a:pt x="15726" y="20915"/>
                  <a:pt x="15716" y="20334"/>
                </a:cubicBezTo>
                <a:lnTo>
                  <a:pt x="15697" y="19277"/>
                </a:lnTo>
                <a:lnTo>
                  <a:pt x="15851" y="19205"/>
                </a:lnTo>
                <a:cubicBezTo>
                  <a:pt x="15936" y="19165"/>
                  <a:pt x="16159" y="19057"/>
                  <a:pt x="16348" y="18965"/>
                </a:cubicBezTo>
                <a:cubicBezTo>
                  <a:pt x="16537" y="18873"/>
                  <a:pt x="16734" y="18797"/>
                  <a:pt x="16787" y="18797"/>
                </a:cubicBezTo>
                <a:cubicBezTo>
                  <a:pt x="16927" y="18797"/>
                  <a:pt x="17181" y="18657"/>
                  <a:pt x="17569" y="18364"/>
                </a:cubicBezTo>
                <a:cubicBezTo>
                  <a:pt x="17992" y="18044"/>
                  <a:pt x="18384" y="17271"/>
                  <a:pt x="18384" y="16757"/>
                </a:cubicBezTo>
                <a:cubicBezTo>
                  <a:pt x="18384" y="16446"/>
                  <a:pt x="18247" y="15950"/>
                  <a:pt x="18081" y="15657"/>
                </a:cubicBezTo>
                <a:cubicBezTo>
                  <a:pt x="18024" y="15557"/>
                  <a:pt x="17868" y="15386"/>
                  <a:pt x="17733" y="15279"/>
                </a:cubicBezTo>
                <a:cubicBezTo>
                  <a:pt x="17599" y="15171"/>
                  <a:pt x="17482" y="15042"/>
                  <a:pt x="17473" y="14991"/>
                </a:cubicBezTo>
                <a:cubicBezTo>
                  <a:pt x="17463" y="14940"/>
                  <a:pt x="17563" y="14700"/>
                  <a:pt x="17694" y="14460"/>
                </a:cubicBezTo>
                <a:cubicBezTo>
                  <a:pt x="17826" y="14220"/>
                  <a:pt x="17933" y="14004"/>
                  <a:pt x="17933" y="13980"/>
                </a:cubicBezTo>
                <a:cubicBezTo>
                  <a:pt x="17933" y="13879"/>
                  <a:pt x="18285" y="13348"/>
                  <a:pt x="18372" y="13318"/>
                </a:cubicBezTo>
                <a:cubicBezTo>
                  <a:pt x="18460" y="13287"/>
                  <a:pt x="18690" y="13375"/>
                  <a:pt x="19134" y="13606"/>
                </a:cubicBezTo>
                <a:cubicBezTo>
                  <a:pt x="19318" y="13701"/>
                  <a:pt x="19740" y="13714"/>
                  <a:pt x="20266" y="13643"/>
                </a:cubicBezTo>
                <a:cubicBezTo>
                  <a:pt x="20468" y="13615"/>
                  <a:pt x="20588" y="13564"/>
                  <a:pt x="20710" y="13447"/>
                </a:cubicBezTo>
                <a:cubicBezTo>
                  <a:pt x="20801" y="13359"/>
                  <a:pt x="20912" y="13286"/>
                  <a:pt x="20957" y="13286"/>
                </a:cubicBezTo>
                <a:cubicBezTo>
                  <a:pt x="21002" y="13286"/>
                  <a:pt x="21037" y="13258"/>
                  <a:pt x="21037" y="13222"/>
                </a:cubicBezTo>
                <a:cubicBezTo>
                  <a:pt x="21037" y="13186"/>
                  <a:pt x="21109" y="13076"/>
                  <a:pt x="21196" y="12978"/>
                </a:cubicBezTo>
                <a:cubicBezTo>
                  <a:pt x="21338" y="12819"/>
                  <a:pt x="21345" y="12797"/>
                  <a:pt x="21264" y="12763"/>
                </a:cubicBezTo>
                <a:cubicBezTo>
                  <a:pt x="21214" y="12742"/>
                  <a:pt x="21105" y="12752"/>
                  <a:pt x="21021" y="12787"/>
                </a:cubicBezTo>
                <a:cubicBezTo>
                  <a:pt x="20837" y="12862"/>
                  <a:pt x="20761" y="12807"/>
                  <a:pt x="20716" y="12565"/>
                </a:cubicBezTo>
                <a:cubicBezTo>
                  <a:pt x="20699" y="12470"/>
                  <a:pt x="20635" y="12333"/>
                  <a:pt x="20574" y="12263"/>
                </a:cubicBezTo>
                <a:cubicBezTo>
                  <a:pt x="20465" y="12137"/>
                  <a:pt x="20466" y="12132"/>
                  <a:pt x="20554" y="11966"/>
                </a:cubicBezTo>
                <a:cubicBezTo>
                  <a:pt x="20640" y="11801"/>
                  <a:pt x="20640" y="11792"/>
                  <a:pt x="20544" y="11687"/>
                </a:cubicBezTo>
                <a:cubicBezTo>
                  <a:pt x="20453" y="11588"/>
                  <a:pt x="20419" y="11585"/>
                  <a:pt x="20156" y="11643"/>
                </a:cubicBezTo>
                <a:cubicBezTo>
                  <a:pt x="19998" y="11677"/>
                  <a:pt x="19676" y="11705"/>
                  <a:pt x="19439" y="11705"/>
                </a:cubicBezTo>
                <a:cubicBezTo>
                  <a:pt x="19023" y="11706"/>
                  <a:pt x="18351" y="11851"/>
                  <a:pt x="18218" y="11967"/>
                </a:cubicBezTo>
                <a:cubicBezTo>
                  <a:pt x="18185" y="11997"/>
                  <a:pt x="18080" y="12037"/>
                  <a:pt x="17984" y="12060"/>
                </a:cubicBezTo>
                <a:cubicBezTo>
                  <a:pt x="17756" y="12113"/>
                  <a:pt x="17551" y="12279"/>
                  <a:pt x="17024" y="12840"/>
                </a:cubicBezTo>
                <a:cubicBezTo>
                  <a:pt x="16761" y="13119"/>
                  <a:pt x="16561" y="13291"/>
                  <a:pt x="16519" y="13274"/>
                </a:cubicBezTo>
                <a:cubicBezTo>
                  <a:pt x="16478" y="13257"/>
                  <a:pt x="16416" y="13066"/>
                  <a:pt x="16370" y="12816"/>
                </a:cubicBezTo>
                <a:cubicBezTo>
                  <a:pt x="16281" y="12339"/>
                  <a:pt x="16284" y="11575"/>
                  <a:pt x="16375" y="10702"/>
                </a:cubicBezTo>
                <a:cubicBezTo>
                  <a:pt x="16409" y="10371"/>
                  <a:pt x="16413" y="10139"/>
                  <a:pt x="16385" y="10102"/>
                </a:cubicBezTo>
                <a:cubicBezTo>
                  <a:pt x="16360" y="10069"/>
                  <a:pt x="16279" y="9871"/>
                  <a:pt x="16207" y="9661"/>
                </a:cubicBezTo>
                <a:cubicBezTo>
                  <a:pt x="16135" y="9452"/>
                  <a:pt x="16015" y="9170"/>
                  <a:pt x="15940" y="9034"/>
                </a:cubicBezTo>
                <a:cubicBezTo>
                  <a:pt x="15715" y="8629"/>
                  <a:pt x="15679" y="8548"/>
                  <a:pt x="15679" y="8438"/>
                </a:cubicBezTo>
                <a:cubicBezTo>
                  <a:pt x="15679" y="8357"/>
                  <a:pt x="15620" y="8318"/>
                  <a:pt x="15416" y="8265"/>
                </a:cubicBezTo>
                <a:cubicBezTo>
                  <a:pt x="15272" y="8227"/>
                  <a:pt x="15085" y="8142"/>
                  <a:pt x="15003" y="8077"/>
                </a:cubicBezTo>
                <a:cubicBezTo>
                  <a:pt x="14920" y="8011"/>
                  <a:pt x="14670" y="7842"/>
                  <a:pt x="14445" y="7700"/>
                </a:cubicBezTo>
                <a:cubicBezTo>
                  <a:pt x="14221" y="7558"/>
                  <a:pt x="13990" y="7382"/>
                  <a:pt x="13932" y="7309"/>
                </a:cubicBezTo>
                <a:cubicBezTo>
                  <a:pt x="13874" y="7236"/>
                  <a:pt x="13796" y="7176"/>
                  <a:pt x="13758" y="7176"/>
                </a:cubicBezTo>
                <a:cubicBezTo>
                  <a:pt x="13720" y="7176"/>
                  <a:pt x="13625" y="7123"/>
                  <a:pt x="13548" y="7056"/>
                </a:cubicBezTo>
                <a:cubicBezTo>
                  <a:pt x="13470" y="6990"/>
                  <a:pt x="13339" y="6898"/>
                  <a:pt x="13256" y="6852"/>
                </a:cubicBezTo>
                <a:cubicBezTo>
                  <a:pt x="13174" y="6806"/>
                  <a:pt x="13062" y="6701"/>
                  <a:pt x="13007" y="6619"/>
                </a:cubicBezTo>
                <a:cubicBezTo>
                  <a:pt x="12916" y="6483"/>
                  <a:pt x="12914" y="6454"/>
                  <a:pt x="12977" y="6245"/>
                </a:cubicBezTo>
                <a:cubicBezTo>
                  <a:pt x="13015" y="6119"/>
                  <a:pt x="13111" y="5908"/>
                  <a:pt x="13192" y="5776"/>
                </a:cubicBezTo>
                <a:cubicBezTo>
                  <a:pt x="13277" y="5636"/>
                  <a:pt x="13348" y="5431"/>
                  <a:pt x="13363" y="5287"/>
                </a:cubicBezTo>
                <a:cubicBezTo>
                  <a:pt x="13383" y="5093"/>
                  <a:pt x="13415" y="5031"/>
                  <a:pt x="13505" y="4994"/>
                </a:cubicBezTo>
                <a:cubicBezTo>
                  <a:pt x="13673" y="4924"/>
                  <a:pt x="13709" y="4808"/>
                  <a:pt x="13749" y="4232"/>
                </a:cubicBezTo>
                <a:cubicBezTo>
                  <a:pt x="13784" y="3733"/>
                  <a:pt x="13792" y="3706"/>
                  <a:pt x="13985" y="3455"/>
                </a:cubicBezTo>
                <a:cubicBezTo>
                  <a:pt x="14094" y="3312"/>
                  <a:pt x="14170" y="3174"/>
                  <a:pt x="14154" y="3145"/>
                </a:cubicBezTo>
                <a:cubicBezTo>
                  <a:pt x="14138" y="3117"/>
                  <a:pt x="14148" y="3077"/>
                  <a:pt x="14176" y="3058"/>
                </a:cubicBezTo>
                <a:cubicBezTo>
                  <a:pt x="14209" y="3036"/>
                  <a:pt x="14200" y="2969"/>
                  <a:pt x="14152" y="2868"/>
                </a:cubicBezTo>
                <a:cubicBezTo>
                  <a:pt x="14094" y="2746"/>
                  <a:pt x="14088" y="2651"/>
                  <a:pt x="14125" y="2437"/>
                </a:cubicBezTo>
                <a:cubicBezTo>
                  <a:pt x="14176" y="2145"/>
                  <a:pt x="14127" y="1885"/>
                  <a:pt x="13988" y="1710"/>
                </a:cubicBezTo>
                <a:cubicBezTo>
                  <a:pt x="13947" y="1658"/>
                  <a:pt x="13926" y="1582"/>
                  <a:pt x="13941" y="1542"/>
                </a:cubicBezTo>
                <a:cubicBezTo>
                  <a:pt x="13973" y="1449"/>
                  <a:pt x="13851" y="1272"/>
                  <a:pt x="13632" y="1097"/>
                </a:cubicBezTo>
                <a:cubicBezTo>
                  <a:pt x="13539" y="1023"/>
                  <a:pt x="13436" y="906"/>
                  <a:pt x="13405" y="839"/>
                </a:cubicBezTo>
                <a:cubicBezTo>
                  <a:pt x="13371" y="763"/>
                  <a:pt x="13273" y="695"/>
                  <a:pt x="13148" y="660"/>
                </a:cubicBezTo>
                <a:cubicBezTo>
                  <a:pt x="13037" y="629"/>
                  <a:pt x="12817" y="523"/>
                  <a:pt x="12660" y="426"/>
                </a:cubicBezTo>
                <a:cubicBezTo>
                  <a:pt x="12503" y="328"/>
                  <a:pt x="12342" y="249"/>
                  <a:pt x="12299" y="249"/>
                </a:cubicBezTo>
                <a:cubicBezTo>
                  <a:pt x="12257" y="249"/>
                  <a:pt x="12136" y="186"/>
                  <a:pt x="12030" y="110"/>
                </a:cubicBezTo>
                <a:cubicBezTo>
                  <a:pt x="11937" y="43"/>
                  <a:pt x="11887" y="9"/>
                  <a:pt x="11833" y="1"/>
                </a:cubicBezTo>
                <a:close/>
                <a:moveTo>
                  <a:pt x="1251" y="11624"/>
                </a:moveTo>
                <a:cubicBezTo>
                  <a:pt x="1536" y="11624"/>
                  <a:pt x="1510" y="12016"/>
                  <a:pt x="1211" y="12235"/>
                </a:cubicBezTo>
                <a:cubicBezTo>
                  <a:pt x="1118" y="12303"/>
                  <a:pt x="998" y="12360"/>
                  <a:pt x="947" y="12360"/>
                </a:cubicBezTo>
                <a:cubicBezTo>
                  <a:pt x="807" y="12360"/>
                  <a:pt x="778" y="12208"/>
                  <a:pt x="892" y="12071"/>
                </a:cubicBezTo>
                <a:cubicBezTo>
                  <a:pt x="947" y="12005"/>
                  <a:pt x="1025" y="11877"/>
                  <a:pt x="1063" y="11787"/>
                </a:cubicBezTo>
                <a:cubicBezTo>
                  <a:pt x="1112" y="11672"/>
                  <a:pt x="1168" y="11624"/>
                  <a:pt x="1251" y="11624"/>
                </a:cubicBezTo>
                <a:close/>
                <a:moveTo>
                  <a:pt x="20113" y="12314"/>
                </a:moveTo>
                <a:cubicBezTo>
                  <a:pt x="20195" y="12321"/>
                  <a:pt x="20289" y="12428"/>
                  <a:pt x="20301" y="12608"/>
                </a:cubicBezTo>
                <a:cubicBezTo>
                  <a:pt x="20308" y="12711"/>
                  <a:pt x="20286" y="12769"/>
                  <a:pt x="20237" y="12779"/>
                </a:cubicBezTo>
                <a:cubicBezTo>
                  <a:pt x="20101" y="12806"/>
                  <a:pt x="19986" y="12688"/>
                  <a:pt x="19986" y="12519"/>
                </a:cubicBezTo>
                <a:cubicBezTo>
                  <a:pt x="19986" y="12398"/>
                  <a:pt x="20027" y="12333"/>
                  <a:pt x="20079" y="12318"/>
                </a:cubicBezTo>
                <a:cubicBezTo>
                  <a:pt x="20090" y="12315"/>
                  <a:pt x="20102" y="12313"/>
                  <a:pt x="20113" y="12314"/>
                </a:cubicBezTo>
                <a:close/>
                <a:moveTo>
                  <a:pt x="8166" y="12388"/>
                </a:moveTo>
                <a:cubicBezTo>
                  <a:pt x="8199" y="12388"/>
                  <a:pt x="8260" y="12486"/>
                  <a:pt x="8302" y="12606"/>
                </a:cubicBezTo>
                <a:cubicBezTo>
                  <a:pt x="8408" y="12912"/>
                  <a:pt x="8431" y="14463"/>
                  <a:pt x="8330" y="14554"/>
                </a:cubicBezTo>
                <a:cubicBezTo>
                  <a:pt x="8209" y="14664"/>
                  <a:pt x="8124" y="14896"/>
                  <a:pt x="8103" y="15178"/>
                </a:cubicBezTo>
                <a:cubicBezTo>
                  <a:pt x="8092" y="15328"/>
                  <a:pt x="8067" y="15480"/>
                  <a:pt x="8048" y="15515"/>
                </a:cubicBezTo>
                <a:cubicBezTo>
                  <a:pt x="7987" y="15621"/>
                  <a:pt x="7863" y="15588"/>
                  <a:pt x="7378" y="15336"/>
                </a:cubicBezTo>
                <a:cubicBezTo>
                  <a:pt x="6937" y="15106"/>
                  <a:pt x="6852" y="15027"/>
                  <a:pt x="6965" y="14951"/>
                </a:cubicBezTo>
                <a:cubicBezTo>
                  <a:pt x="7142" y="14831"/>
                  <a:pt x="7665" y="13740"/>
                  <a:pt x="7919" y="12960"/>
                </a:cubicBezTo>
                <a:cubicBezTo>
                  <a:pt x="8021" y="12645"/>
                  <a:pt x="8133" y="12388"/>
                  <a:pt x="8166" y="12388"/>
                </a:cubicBezTo>
                <a:close/>
                <a:moveTo>
                  <a:pt x="14600" y="13973"/>
                </a:moveTo>
                <a:cubicBezTo>
                  <a:pt x="14662" y="13952"/>
                  <a:pt x="14721" y="14102"/>
                  <a:pt x="14784" y="14432"/>
                </a:cubicBezTo>
                <a:cubicBezTo>
                  <a:pt x="14834" y="14687"/>
                  <a:pt x="14912" y="15038"/>
                  <a:pt x="14959" y="15211"/>
                </a:cubicBezTo>
                <a:cubicBezTo>
                  <a:pt x="15040" y="15510"/>
                  <a:pt x="15040" y="15529"/>
                  <a:pt x="14954" y="15633"/>
                </a:cubicBezTo>
                <a:cubicBezTo>
                  <a:pt x="14845" y="15765"/>
                  <a:pt x="14850" y="15765"/>
                  <a:pt x="14615" y="15630"/>
                </a:cubicBezTo>
                <a:cubicBezTo>
                  <a:pt x="14398" y="15505"/>
                  <a:pt x="14394" y="15483"/>
                  <a:pt x="14523" y="15231"/>
                </a:cubicBezTo>
                <a:cubicBezTo>
                  <a:pt x="14619" y="15046"/>
                  <a:pt x="14618" y="15042"/>
                  <a:pt x="14513" y="14733"/>
                </a:cubicBezTo>
                <a:cubicBezTo>
                  <a:pt x="14416" y="14447"/>
                  <a:pt x="14415" y="14402"/>
                  <a:pt x="14481" y="14194"/>
                </a:cubicBezTo>
                <a:cubicBezTo>
                  <a:pt x="14524" y="14060"/>
                  <a:pt x="14562" y="13985"/>
                  <a:pt x="14600" y="13973"/>
                </a:cubicBezTo>
                <a:close/>
              </a:path>
            </a:pathLst>
          </a:custGeom>
          <a:ln w="12700">
            <a:miter lim="400000"/>
          </a:ln>
        </p:spPr>
      </p:pic>
      <p:sp>
        <p:nvSpPr>
          <p:cNvPr id="590" name="In 2025 William Henry Gates III gets hit by an epiphany: everything is meaningless in this world.…"/>
          <p:cNvSpPr txBox="1"/>
          <p:nvPr/>
        </p:nvSpPr>
        <p:spPr>
          <a:xfrm>
            <a:off x="4104131" y="5064262"/>
            <a:ext cx="16175737" cy="19345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In 2025 William Henry Gates III gets hit by an epiphany: everything is meaningless in this world.</a:t>
            </a:r>
          </a:p>
          <a:p>
            <a:pPr>
              <a:defRPr>
                <a:solidFill>
                  <a:srgbClr val="000000"/>
                </a:solidFill>
              </a:defRPr>
            </a:pPr>
            <a:r>
              <a:t>He shuts down Microsoft and decides to spend the rest of his life in a Tibetan monastery.</a:t>
            </a:r>
          </a:p>
          <a:p>
            <a:pPr>
              <a:defRPr>
                <a:solidFill>
                  <a:srgbClr val="000000"/>
                </a:solidFill>
              </a:defRPr>
            </a:pPr>
            <a:r>
              <a:t>One of the consequences of his decision is that the Windows Media Audio (WMA) format will not longer be supported.</a:t>
            </a:r>
          </a:p>
          <a:p>
            <a:pPr>
              <a:defRPr>
                <a:solidFill>
                  <a:srgbClr val="000000"/>
                </a:solidFill>
              </a:defRPr>
            </a:pPr>
            <a:r>
              <a:t>A biology researcher whose work is entirely based on bat audio recordings in WMA format finds herself with quite</a:t>
            </a:r>
          </a:p>
          <a:p>
            <a:pPr>
              <a:defRPr>
                <a:solidFill>
                  <a:srgbClr val="000000"/>
                </a:solidFill>
              </a:defRPr>
            </a:pPr>
            <a:r>
              <a:t>A pickle when, four years after Gates decision, she is finalising her PhD thesis.</a:t>
            </a:r>
          </a:p>
        </p:txBody>
      </p:sp>
      <p:sp>
        <p:nvSpPr>
          <p:cNvPr id="591" name="Can you identify the problem?"/>
          <p:cNvSpPr txBox="1"/>
          <p:nvPr/>
        </p:nvSpPr>
        <p:spPr>
          <a:xfrm>
            <a:off x="9493923" y="7078824"/>
            <a:ext cx="558965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Can you identify the problem?</a:t>
            </a:r>
          </a:p>
        </p:txBody>
      </p:sp>
      <p:sp>
        <p:nvSpPr>
          <p:cNvPr id="592" name="Outdated media"/>
          <p:cNvSpPr txBox="1"/>
          <p:nvPr/>
        </p:nvSpPr>
        <p:spPr>
          <a:xfrm>
            <a:off x="672795" y="7944562"/>
            <a:ext cx="238028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media</a:t>
            </a:r>
          </a:p>
        </p:txBody>
      </p:sp>
      <p:sp>
        <p:nvSpPr>
          <p:cNvPr id="593" name="Outdated file format"/>
          <p:cNvSpPr txBox="1"/>
          <p:nvPr/>
        </p:nvSpPr>
        <p:spPr>
          <a:xfrm>
            <a:off x="4531606" y="7944562"/>
            <a:ext cx="2904847"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file format</a:t>
            </a:r>
          </a:p>
        </p:txBody>
      </p:sp>
      <p:sp>
        <p:nvSpPr>
          <p:cNvPr id="594" name="Defective media"/>
          <p:cNvSpPr txBox="1"/>
          <p:nvPr/>
        </p:nvSpPr>
        <p:spPr>
          <a:xfrm>
            <a:off x="9004904" y="7960833"/>
            <a:ext cx="237388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Defective media</a:t>
            </a:r>
          </a:p>
        </p:txBody>
      </p:sp>
      <p:sp>
        <p:nvSpPr>
          <p:cNvPr id="595" name="Bit Rot"/>
          <p:cNvSpPr txBox="1"/>
          <p:nvPr/>
        </p:nvSpPr>
        <p:spPr>
          <a:xfrm>
            <a:off x="12947239" y="7960833"/>
            <a:ext cx="111475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Bit Rot</a:t>
            </a:r>
          </a:p>
        </p:txBody>
      </p:sp>
      <p:sp>
        <p:nvSpPr>
          <p:cNvPr id="596" name="Data Repository oblivion"/>
          <p:cNvSpPr txBox="1"/>
          <p:nvPr/>
        </p:nvSpPr>
        <p:spPr>
          <a:xfrm>
            <a:off x="15630448" y="7960833"/>
            <a:ext cx="351383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Data Repository oblivion</a:t>
            </a:r>
          </a:p>
        </p:txBody>
      </p:sp>
      <p:sp>
        <p:nvSpPr>
          <p:cNvPr id="597" name="Incorrect, media was…"/>
          <p:cNvSpPr txBox="1"/>
          <p:nvPr/>
        </p:nvSpPr>
        <p:spPr>
          <a:xfrm>
            <a:off x="470696" y="8502552"/>
            <a:ext cx="2811349"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media was</a:t>
            </a:r>
          </a:p>
          <a:p>
            <a:pPr defTabSz="825500">
              <a:defRPr sz="2200">
                <a:solidFill>
                  <a:srgbClr val="FFFFFF"/>
                </a:solidFill>
                <a:latin typeface="Helvetica Neue Medium"/>
                <a:ea typeface="Helvetica Neue Medium"/>
                <a:cs typeface="Helvetica Neue Medium"/>
                <a:sym typeface="Helvetica Neue Medium"/>
              </a:defRPr>
            </a:pPr>
            <a:r>
              <a:t>Not outdated, the</a:t>
            </a:r>
          </a:p>
          <a:p>
            <a:pPr defTabSz="825500">
              <a:defRPr sz="2200">
                <a:solidFill>
                  <a:srgbClr val="FFFFFF"/>
                </a:solidFill>
                <a:latin typeface="Helvetica Neue Medium"/>
                <a:ea typeface="Helvetica Neue Medium"/>
                <a:cs typeface="Helvetica Neue Medium"/>
                <a:sym typeface="Helvetica Neue Medium"/>
              </a:defRPr>
            </a:pPr>
            <a:r>
              <a:t>Problem concerns </a:t>
            </a:r>
          </a:p>
          <a:p>
            <a:pPr defTabSz="825500">
              <a:defRPr sz="2200">
                <a:solidFill>
                  <a:srgbClr val="FFFFFF"/>
                </a:solidFill>
                <a:latin typeface="Helvetica Neue Medium"/>
                <a:ea typeface="Helvetica Neue Medium"/>
                <a:cs typeface="Helvetica Neue Medium"/>
                <a:sym typeface="Helvetica Neue Medium"/>
              </a:defRPr>
            </a:pPr>
            <a:r>
              <a:t>File format</a:t>
            </a:r>
          </a:p>
        </p:txBody>
      </p:sp>
      <p:sp>
        <p:nvSpPr>
          <p:cNvPr id="598" name="Incorrect, the media…"/>
          <p:cNvSpPr txBox="1"/>
          <p:nvPr/>
        </p:nvSpPr>
        <p:spPr>
          <a:xfrm>
            <a:off x="8682793" y="8515252"/>
            <a:ext cx="3018106" cy="14650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media</a:t>
            </a:r>
          </a:p>
          <a:p>
            <a:pPr defTabSz="825500">
              <a:defRPr sz="2200">
                <a:solidFill>
                  <a:srgbClr val="FFFFFF"/>
                </a:solidFill>
                <a:latin typeface="Helvetica Neue Medium"/>
                <a:ea typeface="Helvetica Neue Medium"/>
                <a:cs typeface="Helvetica Neue Medium"/>
                <a:sym typeface="Helvetica Neue Medium"/>
              </a:defRPr>
            </a:pPr>
            <a:r>
              <a:t>Was not defective, </a:t>
            </a:r>
          </a:p>
          <a:p>
            <a:pPr defTabSz="825500">
              <a:defRPr sz="2200">
                <a:solidFill>
                  <a:srgbClr val="FFFFFF"/>
                </a:solidFill>
                <a:latin typeface="Helvetica Neue Medium"/>
                <a:ea typeface="Helvetica Neue Medium"/>
                <a:cs typeface="Helvetica Neue Medium"/>
                <a:sym typeface="Helvetica Neue Medium"/>
              </a:defRPr>
            </a:pPr>
            <a:r>
              <a:t>The problem concerns</a:t>
            </a:r>
          </a:p>
          <a:p>
            <a:pPr defTabSz="825500">
              <a:defRPr sz="2200">
                <a:solidFill>
                  <a:srgbClr val="FFFFFF"/>
                </a:solidFill>
                <a:latin typeface="Helvetica Neue Medium"/>
                <a:ea typeface="Helvetica Neue Medium"/>
                <a:cs typeface="Helvetica Neue Medium"/>
                <a:sym typeface="Helvetica Neue Medium"/>
              </a:defRPr>
            </a:pPr>
            <a:r>
              <a:t>File format</a:t>
            </a:r>
          </a:p>
        </p:txBody>
      </p:sp>
      <p:sp>
        <p:nvSpPr>
          <p:cNvPr id="599" name="Correct, because of a…"/>
          <p:cNvSpPr txBox="1"/>
          <p:nvPr/>
        </p:nvSpPr>
        <p:spPr>
          <a:xfrm>
            <a:off x="3794498" y="8504748"/>
            <a:ext cx="4379063" cy="112219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because of a</a:t>
            </a:r>
          </a:p>
          <a:p>
            <a:pPr defTabSz="825500">
              <a:defRPr sz="2200">
                <a:solidFill>
                  <a:srgbClr val="FFFFFF"/>
                </a:solidFill>
                <a:latin typeface="Helvetica Neue Medium"/>
                <a:ea typeface="Helvetica Neue Medium"/>
                <a:cs typeface="Helvetica Neue Medium"/>
                <a:sym typeface="Helvetica Neue Medium"/>
              </a:defRPr>
            </a:pPr>
            <a:r>
              <a:t>Random event, a very common</a:t>
            </a:r>
          </a:p>
          <a:p>
            <a:pPr defTabSz="825500">
              <a:defRPr sz="2200">
                <a:solidFill>
                  <a:srgbClr val="FFFFFF"/>
                </a:solidFill>
                <a:latin typeface="Helvetica Neue Medium"/>
                <a:ea typeface="Helvetica Neue Medium"/>
                <a:cs typeface="Helvetica Neue Medium"/>
                <a:sym typeface="Helvetica Neue Medium"/>
              </a:defRPr>
            </a:pPr>
            <a:r>
              <a:t>File format became now updated</a:t>
            </a:r>
          </a:p>
        </p:txBody>
      </p:sp>
      <p:sp>
        <p:nvSpPr>
          <p:cNvPr id="600" name="Incorrect, the data did not…"/>
          <p:cNvSpPr txBox="1"/>
          <p:nvPr/>
        </p:nvSpPr>
        <p:spPr>
          <a:xfrm>
            <a:off x="15653257" y="8515252"/>
            <a:ext cx="3468219"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data did not</a:t>
            </a:r>
          </a:p>
          <a:p>
            <a:pPr defTabSz="825500">
              <a:defRPr sz="2200">
                <a:solidFill>
                  <a:srgbClr val="FFFFFF"/>
                </a:solidFill>
                <a:latin typeface="Helvetica Neue Medium"/>
                <a:ea typeface="Helvetica Neue Medium"/>
                <a:cs typeface="Helvetica Neue Medium"/>
                <a:sym typeface="Helvetica Neue Medium"/>
              </a:defRPr>
            </a:pPr>
            <a:r>
              <a:t>Go into oblivion as it is</a:t>
            </a:r>
          </a:p>
          <a:p>
            <a:pPr defTabSz="825500">
              <a:defRPr sz="2200">
                <a:solidFill>
                  <a:srgbClr val="FFFFFF"/>
                </a:solidFill>
                <a:latin typeface="Helvetica Neue Medium"/>
                <a:ea typeface="Helvetica Neue Medium"/>
                <a:cs typeface="Helvetica Neue Medium"/>
                <a:sym typeface="Helvetica Neue Medium"/>
              </a:defRPr>
            </a:pPr>
            <a:r>
              <a:t>Currently used to finalise</a:t>
            </a:r>
          </a:p>
          <a:p>
            <a:pPr defTabSz="825500">
              <a:defRPr sz="2200">
                <a:solidFill>
                  <a:srgbClr val="FFFFFF"/>
                </a:solidFill>
                <a:latin typeface="Helvetica Neue Medium"/>
                <a:ea typeface="Helvetica Neue Medium"/>
                <a:cs typeface="Helvetica Neue Medium"/>
                <a:sym typeface="Helvetica Neue Medium"/>
              </a:defRPr>
            </a:pPr>
            <a:r>
              <a:t>The researcher thesis</a:t>
            </a:r>
          </a:p>
        </p:txBody>
      </p:sp>
      <p:sp>
        <p:nvSpPr>
          <p:cNvPr id="601" name="Incorrect, here the…"/>
          <p:cNvSpPr txBox="1"/>
          <p:nvPr/>
        </p:nvSpPr>
        <p:spPr>
          <a:xfrm>
            <a:off x="12267142" y="8517448"/>
            <a:ext cx="2474951" cy="11221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here the</a:t>
            </a:r>
          </a:p>
          <a:p>
            <a:pPr defTabSz="825500">
              <a:defRPr sz="2200">
                <a:solidFill>
                  <a:srgbClr val="FFFFFF"/>
                </a:solidFill>
                <a:latin typeface="Helvetica Neue Medium"/>
                <a:ea typeface="Helvetica Neue Medium"/>
                <a:cs typeface="Helvetica Neue Medium"/>
                <a:sym typeface="Helvetica Neue Medium"/>
              </a:defRPr>
            </a:pPr>
            <a:r>
              <a:t>Problem concerns</a:t>
            </a:r>
          </a:p>
          <a:p>
            <a:pPr defTabSz="825500">
              <a:defRPr sz="2200">
                <a:solidFill>
                  <a:srgbClr val="FFFFFF"/>
                </a:solidFill>
                <a:latin typeface="Helvetica Neue Medium"/>
                <a:ea typeface="Helvetica Neue Medium"/>
                <a:cs typeface="Helvetica Neue Medium"/>
                <a:sym typeface="Helvetica Neue Medium"/>
              </a:defRPr>
            </a:pPr>
            <a:r>
              <a:t>File format</a:t>
            </a:r>
          </a:p>
        </p:txBody>
      </p:sp>
      <p:sp>
        <p:nvSpPr>
          <p:cNvPr id="602" name="Media Loss"/>
          <p:cNvSpPr txBox="1"/>
          <p:nvPr/>
        </p:nvSpPr>
        <p:spPr>
          <a:xfrm>
            <a:off x="21187621" y="7960833"/>
            <a:ext cx="175300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Media Loss</a:t>
            </a:r>
          </a:p>
        </p:txBody>
      </p:sp>
      <p:sp>
        <p:nvSpPr>
          <p:cNvPr id="603" name="Incorrect, the problem concerns…"/>
          <p:cNvSpPr txBox="1"/>
          <p:nvPr/>
        </p:nvSpPr>
        <p:spPr>
          <a:xfrm>
            <a:off x="20775913" y="8515252"/>
            <a:ext cx="2576423"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 concerns</a:t>
            </a:r>
          </a:p>
          <a:p>
            <a:pPr defTabSz="825500">
              <a:defRPr sz="2200">
                <a:solidFill>
                  <a:srgbClr val="FFFFFF"/>
                </a:solidFill>
                <a:latin typeface="Helvetica Neue Medium"/>
                <a:ea typeface="Helvetica Neue Medium"/>
                <a:cs typeface="Helvetica Neue Medium"/>
                <a:sym typeface="Helvetica Neue Medium"/>
              </a:defRPr>
            </a:pPr>
            <a:r>
              <a:t>Data files not storage</a:t>
            </a:r>
          </a:p>
        </p:txBody>
      </p:sp>
      <p:sp>
        <p:nvSpPr>
          <p:cNvPr id="604" name="Which strategy could you apply to prevent the problem?"/>
          <p:cNvSpPr txBox="1"/>
          <p:nvPr/>
        </p:nvSpPr>
        <p:spPr>
          <a:xfrm>
            <a:off x="7032946" y="10117622"/>
            <a:ext cx="1028928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Which strategy could you apply to prevent the problem?</a:t>
            </a:r>
          </a:p>
        </p:txBody>
      </p:sp>
      <p:sp>
        <p:nvSpPr>
          <p:cNvPr id="605" name="Multiple backups"/>
          <p:cNvSpPr txBox="1"/>
          <p:nvPr/>
        </p:nvSpPr>
        <p:spPr>
          <a:xfrm>
            <a:off x="696954" y="10860276"/>
            <a:ext cx="250982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Multiple backups</a:t>
            </a:r>
          </a:p>
        </p:txBody>
      </p:sp>
      <p:sp>
        <p:nvSpPr>
          <p:cNvPr id="606" name="Common File formats"/>
          <p:cNvSpPr txBox="1"/>
          <p:nvPr/>
        </p:nvSpPr>
        <p:spPr>
          <a:xfrm>
            <a:off x="4848063" y="10845828"/>
            <a:ext cx="31194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Common File formats</a:t>
            </a:r>
          </a:p>
        </p:txBody>
      </p:sp>
      <p:sp>
        <p:nvSpPr>
          <p:cNvPr id="607" name="Checksum"/>
          <p:cNvSpPr txBox="1"/>
          <p:nvPr/>
        </p:nvSpPr>
        <p:spPr>
          <a:xfrm>
            <a:off x="9608773" y="10845828"/>
            <a:ext cx="163474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Checksum</a:t>
            </a:r>
          </a:p>
        </p:txBody>
      </p:sp>
      <p:sp>
        <p:nvSpPr>
          <p:cNvPr id="608" name="Update File formats"/>
          <p:cNvSpPr txBox="1"/>
          <p:nvPr/>
        </p:nvSpPr>
        <p:spPr>
          <a:xfrm>
            <a:off x="12620288" y="10845828"/>
            <a:ext cx="2864918"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Update File formats</a:t>
            </a:r>
          </a:p>
        </p:txBody>
      </p:sp>
      <p:sp>
        <p:nvSpPr>
          <p:cNvPr id="609" name="Refresh Data"/>
          <p:cNvSpPr txBox="1"/>
          <p:nvPr/>
        </p:nvSpPr>
        <p:spPr>
          <a:xfrm>
            <a:off x="17073737" y="10845828"/>
            <a:ext cx="1944726"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Refresh Data</a:t>
            </a:r>
          </a:p>
        </p:txBody>
      </p:sp>
      <p:sp>
        <p:nvSpPr>
          <p:cNvPr id="610" name="Hire/Consult a specialist"/>
          <p:cNvSpPr txBox="1"/>
          <p:nvPr/>
        </p:nvSpPr>
        <p:spPr>
          <a:xfrm>
            <a:off x="20637439" y="10860276"/>
            <a:ext cx="3485491"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Hire/Consult a specialist</a:t>
            </a:r>
          </a:p>
        </p:txBody>
      </p:sp>
      <p:sp>
        <p:nvSpPr>
          <p:cNvPr id="611" name="Checksum prevents…"/>
          <p:cNvSpPr txBox="1"/>
          <p:nvPr/>
        </p:nvSpPr>
        <p:spPr>
          <a:xfrm>
            <a:off x="9085431" y="11412704"/>
            <a:ext cx="2681428"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Checksum prevents</a:t>
            </a:r>
          </a:p>
          <a:p>
            <a:pPr defTabSz="825500">
              <a:defRPr sz="2200">
                <a:solidFill>
                  <a:srgbClr val="FFFFFF"/>
                </a:solidFill>
                <a:latin typeface="Helvetica Neue Medium"/>
                <a:ea typeface="Helvetica Neue Medium"/>
                <a:cs typeface="Helvetica Neue Medium"/>
                <a:sym typeface="Helvetica Neue Medium"/>
              </a:defRPr>
            </a:pPr>
            <a:r>
              <a:t>File corruption, but </a:t>
            </a:r>
          </a:p>
          <a:p>
            <a:pPr defTabSz="825500">
              <a:defRPr sz="2200">
                <a:solidFill>
                  <a:srgbClr val="FFFFFF"/>
                </a:solidFill>
                <a:latin typeface="Helvetica Neue Medium"/>
                <a:ea typeface="Helvetica Neue Medium"/>
                <a:cs typeface="Helvetica Neue Medium"/>
                <a:sym typeface="Helvetica Neue Medium"/>
              </a:defRPr>
            </a:pPr>
            <a:r>
              <a:t>Here our problem</a:t>
            </a:r>
          </a:p>
          <a:p>
            <a:pPr defTabSz="825500">
              <a:defRPr sz="2200">
                <a:solidFill>
                  <a:srgbClr val="FFFFFF"/>
                </a:solidFill>
                <a:latin typeface="Helvetica Neue Medium"/>
                <a:ea typeface="Helvetica Neue Medium"/>
                <a:cs typeface="Helvetica Neue Medium"/>
                <a:sym typeface="Helvetica Neue Medium"/>
              </a:defRPr>
            </a:pPr>
            <a:r>
              <a:t>Is about file format</a:t>
            </a:r>
          </a:p>
        </p:txBody>
      </p:sp>
      <p:sp>
        <p:nvSpPr>
          <p:cNvPr id="612" name="Incorrect, multiple backups…"/>
          <p:cNvSpPr txBox="1"/>
          <p:nvPr/>
        </p:nvSpPr>
        <p:spPr>
          <a:xfrm>
            <a:off x="248034" y="11402254"/>
            <a:ext cx="3407665" cy="104673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000">
                <a:solidFill>
                  <a:srgbClr val="FFFFFF"/>
                </a:solidFill>
                <a:latin typeface="Helvetica Neue Medium"/>
                <a:ea typeface="Helvetica Neue Medium"/>
                <a:cs typeface="Helvetica Neue Medium"/>
                <a:sym typeface="Helvetica Neue Medium"/>
              </a:defRPr>
            </a:pPr>
            <a:r>
              <a:t>Incorrect, multiple backups</a:t>
            </a:r>
          </a:p>
          <a:p>
            <a:pPr defTabSz="825500">
              <a:defRPr sz="2000">
                <a:solidFill>
                  <a:srgbClr val="FFFFFF"/>
                </a:solidFill>
                <a:latin typeface="Helvetica Neue Medium"/>
                <a:ea typeface="Helvetica Neue Medium"/>
                <a:cs typeface="Helvetica Neue Medium"/>
                <a:sym typeface="Helvetica Neue Medium"/>
              </a:defRPr>
            </a:pPr>
            <a:r>
              <a:t>Would have still stored</a:t>
            </a:r>
          </a:p>
          <a:p>
            <a:pPr defTabSz="825500">
              <a:defRPr sz="2000">
                <a:solidFill>
                  <a:srgbClr val="FFFFFF"/>
                </a:solidFill>
                <a:latin typeface="Helvetica Neue Medium"/>
                <a:ea typeface="Helvetica Neue Medium"/>
                <a:cs typeface="Helvetica Neue Medium"/>
                <a:sym typeface="Helvetica Neue Medium"/>
              </a:defRPr>
            </a:pPr>
            <a:r>
              <a:t>The data in the WMA format</a:t>
            </a:r>
          </a:p>
        </p:txBody>
      </p:sp>
      <p:sp>
        <p:nvSpPr>
          <p:cNvPr id="613" name="Correct, instead of having…"/>
          <p:cNvSpPr txBox="1"/>
          <p:nvPr/>
        </p:nvSpPr>
        <p:spPr>
          <a:xfrm>
            <a:off x="4637205" y="11416892"/>
            <a:ext cx="3541142" cy="180799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instead of having</a:t>
            </a:r>
          </a:p>
          <a:p>
            <a:pPr defTabSz="825500">
              <a:defRPr sz="2200">
                <a:solidFill>
                  <a:srgbClr val="FFFFFF"/>
                </a:solidFill>
                <a:latin typeface="Helvetica Neue Medium"/>
                <a:ea typeface="Helvetica Neue Medium"/>
                <a:cs typeface="Helvetica Neue Medium"/>
                <a:sym typeface="Helvetica Neue Medium"/>
              </a:defRPr>
            </a:pPr>
            <a:r>
              <a:t>Used a format maintained</a:t>
            </a:r>
          </a:p>
          <a:p>
            <a:pPr defTabSz="825500">
              <a:defRPr sz="2200">
                <a:solidFill>
                  <a:srgbClr val="FFFFFF"/>
                </a:solidFill>
                <a:latin typeface="Helvetica Neue Medium"/>
                <a:ea typeface="Helvetica Neue Medium"/>
                <a:cs typeface="Helvetica Neue Medium"/>
                <a:sym typeface="Helvetica Neue Medium"/>
              </a:defRPr>
            </a:pPr>
            <a:r>
              <a:t>By a private company, the </a:t>
            </a:r>
          </a:p>
          <a:p>
            <a:pPr defTabSz="825500">
              <a:defRPr sz="2200">
                <a:solidFill>
                  <a:srgbClr val="FFFFFF"/>
                </a:solidFill>
                <a:latin typeface="Helvetica Neue Medium"/>
                <a:ea typeface="Helvetica Neue Medium"/>
                <a:cs typeface="Helvetica Neue Medium"/>
                <a:sym typeface="Helvetica Neue Medium"/>
              </a:defRPr>
            </a:pPr>
            <a:r>
              <a:t>Researcher could have </a:t>
            </a:r>
          </a:p>
          <a:p>
            <a:pPr defTabSz="825500">
              <a:defRPr sz="2200">
                <a:solidFill>
                  <a:srgbClr val="FFFFFF"/>
                </a:solidFill>
                <a:latin typeface="Helvetica Neue Medium"/>
                <a:ea typeface="Helvetica Neue Medium"/>
                <a:cs typeface="Helvetica Neue Medium"/>
                <a:sym typeface="Helvetica Neue Medium"/>
              </a:defRPr>
            </a:pPr>
            <a:r>
              <a:t>Used an open format</a:t>
            </a:r>
          </a:p>
        </p:txBody>
      </p:sp>
      <p:sp>
        <p:nvSpPr>
          <p:cNvPr id="614" name="Correct, updating file…"/>
          <p:cNvSpPr txBox="1"/>
          <p:nvPr/>
        </p:nvSpPr>
        <p:spPr>
          <a:xfrm>
            <a:off x="12636874" y="11412704"/>
            <a:ext cx="2831746" cy="146509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updating file</a:t>
            </a:r>
          </a:p>
          <a:p>
            <a:pPr defTabSz="825500">
              <a:defRPr sz="2200">
                <a:solidFill>
                  <a:srgbClr val="FFFFFF"/>
                </a:solidFill>
                <a:latin typeface="Helvetica Neue Medium"/>
                <a:ea typeface="Helvetica Neue Medium"/>
                <a:cs typeface="Helvetica Neue Medium"/>
                <a:sym typeface="Helvetica Neue Medium"/>
              </a:defRPr>
            </a:pPr>
            <a:r>
              <a:t>Formats to open file</a:t>
            </a:r>
          </a:p>
          <a:p>
            <a:pPr defTabSz="825500">
              <a:defRPr sz="2200">
                <a:solidFill>
                  <a:srgbClr val="FFFFFF"/>
                </a:solidFill>
                <a:latin typeface="Helvetica Neue Medium"/>
                <a:ea typeface="Helvetica Neue Medium"/>
                <a:cs typeface="Helvetica Neue Medium"/>
                <a:sym typeface="Helvetica Neue Medium"/>
              </a:defRPr>
            </a:pPr>
            <a:r>
              <a:t>Formats would have</a:t>
            </a:r>
          </a:p>
          <a:p>
            <a:pPr defTabSz="825500">
              <a:defRPr sz="2200">
                <a:solidFill>
                  <a:srgbClr val="FFFFFF"/>
                </a:solidFill>
                <a:latin typeface="Helvetica Neue Medium"/>
                <a:ea typeface="Helvetica Neue Medium"/>
                <a:cs typeface="Helvetica Neue Medium"/>
                <a:sym typeface="Helvetica Neue Medium"/>
              </a:defRPr>
            </a:pPr>
            <a:r>
              <a:t>Solved the problem</a:t>
            </a:r>
          </a:p>
        </p:txBody>
      </p:sp>
      <p:sp>
        <p:nvSpPr>
          <p:cNvPr id="615" name="Maybe a specialist could…"/>
          <p:cNvSpPr txBox="1"/>
          <p:nvPr/>
        </p:nvSpPr>
        <p:spPr>
          <a:xfrm>
            <a:off x="20522331" y="11405321"/>
            <a:ext cx="3715705" cy="2150896"/>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Maybe a specialist could</a:t>
            </a:r>
          </a:p>
          <a:p>
            <a:pPr defTabSz="825500">
              <a:defRPr sz="2200">
                <a:solidFill>
                  <a:srgbClr val="FFFFFF"/>
                </a:solidFill>
                <a:latin typeface="Helvetica Neue Medium"/>
                <a:ea typeface="Helvetica Neue Medium"/>
                <a:cs typeface="Helvetica Neue Medium"/>
                <a:sym typeface="Helvetica Neue Medium"/>
              </a:defRPr>
            </a:pPr>
            <a:r>
              <a:t>Have been aware of</a:t>
            </a:r>
          </a:p>
          <a:p>
            <a:pPr defTabSz="825500">
              <a:defRPr sz="2200">
                <a:solidFill>
                  <a:srgbClr val="FFFFFF"/>
                </a:solidFill>
                <a:latin typeface="Helvetica Neue Medium"/>
                <a:ea typeface="Helvetica Neue Medium"/>
                <a:cs typeface="Helvetica Neue Medium"/>
                <a:sym typeface="Helvetica Neue Medium"/>
              </a:defRPr>
            </a:pPr>
            <a:r>
              <a:t>Rumours regarding Gate’s </a:t>
            </a:r>
          </a:p>
          <a:p>
            <a:pPr defTabSz="825500">
              <a:defRPr sz="2200">
                <a:solidFill>
                  <a:srgbClr val="FFFFFF"/>
                </a:solidFill>
                <a:latin typeface="Helvetica Neue Medium"/>
                <a:ea typeface="Helvetica Neue Medium"/>
                <a:cs typeface="Helvetica Neue Medium"/>
                <a:sym typeface="Helvetica Neue Medium"/>
              </a:defRPr>
            </a:pPr>
            <a:r>
              <a:t>Life and he/she could have kept the file formats</a:t>
            </a:r>
          </a:p>
          <a:p>
            <a:pPr defTabSz="825500">
              <a:defRPr sz="2200">
                <a:solidFill>
                  <a:srgbClr val="FFFFFF"/>
                </a:solidFill>
                <a:latin typeface="Helvetica Neue Medium"/>
                <a:ea typeface="Helvetica Neue Medium"/>
                <a:cs typeface="Helvetica Neue Medium"/>
                <a:sym typeface="Helvetica Neue Medium"/>
              </a:defRPr>
            </a:pPr>
            <a:r>
              <a:t>Updated</a:t>
            </a:r>
          </a:p>
        </p:txBody>
      </p:sp>
      <p:sp>
        <p:nvSpPr>
          <p:cNvPr id="616" name="Incorrect, data would…"/>
          <p:cNvSpPr txBox="1"/>
          <p:nvPr/>
        </p:nvSpPr>
        <p:spPr>
          <a:xfrm>
            <a:off x="16627988" y="11416892"/>
            <a:ext cx="2857730" cy="180799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data would</a:t>
            </a:r>
          </a:p>
          <a:p>
            <a:pPr defTabSz="825500">
              <a:defRPr sz="2200">
                <a:solidFill>
                  <a:srgbClr val="FFFFFF"/>
                </a:solidFill>
                <a:latin typeface="Helvetica Neue Medium"/>
                <a:ea typeface="Helvetica Neue Medium"/>
                <a:cs typeface="Helvetica Neue Medium"/>
                <a:sym typeface="Helvetica Neue Medium"/>
              </a:defRPr>
            </a:pPr>
            <a:r>
              <a:t>Have probably been</a:t>
            </a:r>
          </a:p>
          <a:p>
            <a:pPr defTabSz="825500">
              <a:defRPr sz="2200">
                <a:solidFill>
                  <a:srgbClr val="FFFFFF"/>
                </a:solidFill>
                <a:latin typeface="Helvetica Neue Medium"/>
                <a:ea typeface="Helvetica Neue Medium"/>
                <a:cs typeface="Helvetica Neue Medium"/>
                <a:sym typeface="Helvetica Neue Medium"/>
              </a:defRPr>
            </a:pPr>
            <a:r>
              <a:t>Refreshed using the </a:t>
            </a:r>
          </a:p>
          <a:p>
            <a:pPr defTabSz="825500">
              <a:defRPr sz="2200">
                <a:solidFill>
                  <a:srgbClr val="FFFFFF"/>
                </a:solidFill>
                <a:latin typeface="Helvetica Neue Medium"/>
                <a:ea typeface="Helvetica Neue Medium"/>
                <a:cs typeface="Helvetica Neue Medium"/>
                <a:sym typeface="Helvetica Neue Medium"/>
              </a:defRPr>
            </a:pPr>
            <a:r>
              <a:t>Same outdated file</a:t>
            </a:r>
          </a:p>
          <a:p>
            <a:pPr defTabSz="825500">
              <a:defRPr sz="2200">
                <a:solidFill>
                  <a:srgbClr val="FFFFFF"/>
                </a:solidFill>
                <a:latin typeface="Helvetica Neue Medium"/>
                <a:ea typeface="Helvetica Neue Medium"/>
                <a:cs typeface="Helvetica Neue Medium"/>
                <a:sym typeface="Helvetica Neue Medium"/>
              </a:defRPr>
            </a:pPr>
            <a:r>
              <a:t>Format</a:t>
            </a:r>
          </a:p>
        </p:txBody>
      </p:sp>
      <p:grpSp>
        <p:nvGrpSpPr>
          <p:cNvPr id="619" name="Outdated file formats…"/>
          <p:cNvGrpSpPr/>
          <p:nvPr/>
        </p:nvGrpSpPr>
        <p:grpSpPr>
          <a:xfrm>
            <a:off x="137465" y="194472"/>
            <a:ext cx="3450947" cy="1413867"/>
            <a:chOff x="0" y="0"/>
            <a:chExt cx="3450945" cy="1413865"/>
          </a:xfrm>
        </p:grpSpPr>
        <p:sp>
          <p:nvSpPr>
            <p:cNvPr id="618" name="Outdated file formats…"/>
            <p:cNvSpPr txBox="1"/>
            <p:nvPr/>
          </p:nvSpPr>
          <p:spPr>
            <a:xfrm>
              <a:off x="215900" y="139700"/>
              <a:ext cx="3019146"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Outdated file formats</a:t>
              </a:r>
            </a:p>
            <a:p>
              <a:pPr/>
              <a:r>
                <a:t>(*fictional)</a:t>
              </a:r>
            </a:p>
          </p:txBody>
        </p:sp>
        <p:pic>
          <p:nvPicPr>
            <p:cNvPr id="617" name="Outdated file formats… Outdated file formats(*fictional)" descr="Outdated file formats… Outdated file formats(*fictional)"/>
            <p:cNvPicPr>
              <a:picLocks noChangeAspect="0"/>
            </p:cNvPicPr>
            <p:nvPr/>
          </p:nvPicPr>
          <p:blipFill>
            <a:blip r:embed="rId3">
              <a:extLst/>
            </a:blip>
            <a:stretch>
              <a:fillRect/>
            </a:stretch>
          </p:blipFill>
          <p:spPr>
            <a:xfrm>
              <a:off x="0" y="0"/>
              <a:ext cx="3450946" cy="1413866"/>
            </a:xfrm>
            <a:prstGeom prst="rect">
              <a:avLst/>
            </a:prstGeom>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1" name="Image" descr="Image"/>
          <p:cNvPicPr>
            <a:picLocks noChangeAspect="1"/>
          </p:cNvPicPr>
          <p:nvPr/>
        </p:nvPicPr>
        <p:blipFill>
          <a:blip r:embed="rId2">
            <a:extLst/>
          </a:blip>
          <a:srcRect l="0" t="15519" r="0" b="25496"/>
          <a:stretch>
            <a:fillRect/>
          </a:stretch>
        </p:blipFill>
        <p:spPr>
          <a:xfrm>
            <a:off x="9017000" y="370178"/>
            <a:ext cx="6350000" cy="3745471"/>
          </a:xfrm>
          <a:prstGeom prst="rect">
            <a:avLst/>
          </a:prstGeom>
          <a:ln w="12700">
            <a:miter lim="400000"/>
          </a:ln>
        </p:spPr>
      </p:pic>
      <p:sp>
        <p:nvSpPr>
          <p:cNvPr id="622" name="Solid State Drives (SSD) have a lifespan of about 10 years, depending on usage.…"/>
          <p:cNvSpPr txBox="1"/>
          <p:nvPr/>
        </p:nvSpPr>
        <p:spPr>
          <a:xfrm>
            <a:off x="4770577" y="3980843"/>
            <a:ext cx="14842846" cy="19360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Solid State Drives (SSD) have a lifespan of about 10 years, depending on usage.</a:t>
            </a:r>
          </a:p>
          <a:p>
            <a:pPr>
              <a:defRPr>
                <a:solidFill>
                  <a:srgbClr val="000000"/>
                </a:solidFill>
              </a:defRPr>
            </a:pPr>
            <a:r>
              <a:t>It’s not a matter of </a:t>
            </a:r>
            <a:r>
              <a:rPr b="1"/>
              <a:t>if</a:t>
            </a:r>
            <a:r>
              <a:t> a SSD will fail, but </a:t>
            </a:r>
            <a:r>
              <a:rPr b="1"/>
              <a:t>when</a:t>
            </a:r>
            <a:r>
              <a:t> it will fail.</a:t>
            </a:r>
          </a:p>
          <a:p>
            <a:pPr>
              <a:defRPr>
                <a:solidFill>
                  <a:srgbClr val="000000"/>
                </a:solidFill>
              </a:defRPr>
            </a:pPr>
            <a:r>
              <a:t>SSD lifespan issues have been ignored by Paul, a researcher whose main work was monitoring the shape</a:t>
            </a:r>
          </a:p>
          <a:p>
            <a:pPr>
              <a:defRPr>
                <a:solidFill>
                  <a:srgbClr val="000000"/>
                </a:solidFill>
              </a:defRPr>
            </a:pPr>
            <a:r>
              <a:t>of Dutch coastlines over a period spanning 15 Years. Paul was storing all his coast pictures in the SSD of his</a:t>
            </a:r>
          </a:p>
          <a:p>
            <a:pPr>
              <a:defRPr>
                <a:solidFill>
                  <a:srgbClr val="000000"/>
                </a:solidFill>
              </a:defRPr>
            </a:pPr>
            <a:r>
              <a:t>own laptop, until one day, suddenly, his computer OS could not access the SSD anymore.</a:t>
            </a:r>
          </a:p>
        </p:txBody>
      </p:sp>
      <p:sp>
        <p:nvSpPr>
          <p:cNvPr id="623" name="Can you identify the problem?"/>
          <p:cNvSpPr txBox="1"/>
          <p:nvPr/>
        </p:nvSpPr>
        <p:spPr>
          <a:xfrm>
            <a:off x="9493923" y="7078824"/>
            <a:ext cx="558965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Can you identify the problem?</a:t>
            </a:r>
          </a:p>
        </p:txBody>
      </p:sp>
      <p:sp>
        <p:nvSpPr>
          <p:cNvPr id="624" name="Outdated media"/>
          <p:cNvSpPr txBox="1"/>
          <p:nvPr/>
        </p:nvSpPr>
        <p:spPr>
          <a:xfrm>
            <a:off x="672795" y="7944562"/>
            <a:ext cx="2380286"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media</a:t>
            </a:r>
          </a:p>
        </p:txBody>
      </p:sp>
      <p:sp>
        <p:nvSpPr>
          <p:cNvPr id="625" name="Outdated file format"/>
          <p:cNvSpPr txBox="1"/>
          <p:nvPr/>
        </p:nvSpPr>
        <p:spPr>
          <a:xfrm>
            <a:off x="4531606" y="7944562"/>
            <a:ext cx="2904847" cy="524866"/>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Outdated file format</a:t>
            </a:r>
          </a:p>
        </p:txBody>
      </p:sp>
      <p:sp>
        <p:nvSpPr>
          <p:cNvPr id="626" name="Defective media"/>
          <p:cNvSpPr txBox="1"/>
          <p:nvPr/>
        </p:nvSpPr>
        <p:spPr>
          <a:xfrm>
            <a:off x="9004904" y="7960833"/>
            <a:ext cx="237388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Defective media</a:t>
            </a:r>
          </a:p>
        </p:txBody>
      </p:sp>
      <p:sp>
        <p:nvSpPr>
          <p:cNvPr id="627" name="Bit Rot"/>
          <p:cNvSpPr txBox="1"/>
          <p:nvPr/>
        </p:nvSpPr>
        <p:spPr>
          <a:xfrm>
            <a:off x="12947239" y="7960833"/>
            <a:ext cx="111475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Bit Rot</a:t>
            </a:r>
          </a:p>
        </p:txBody>
      </p:sp>
      <p:sp>
        <p:nvSpPr>
          <p:cNvPr id="628" name="Data Repository oblivion"/>
          <p:cNvSpPr txBox="1"/>
          <p:nvPr/>
        </p:nvSpPr>
        <p:spPr>
          <a:xfrm>
            <a:off x="15630448" y="7960833"/>
            <a:ext cx="351383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Data Repository oblivion</a:t>
            </a:r>
          </a:p>
        </p:txBody>
      </p:sp>
      <p:sp>
        <p:nvSpPr>
          <p:cNvPr id="629" name="Incorrect, media was…"/>
          <p:cNvSpPr txBox="1"/>
          <p:nvPr/>
        </p:nvSpPr>
        <p:spPr>
          <a:xfrm>
            <a:off x="470696" y="8502552"/>
            <a:ext cx="2811349"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media was</a:t>
            </a:r>
          </a:p>
          <a:p>
            <a:pPr defTabSz="825500">
              <a:defRPr sz="2200">
                <a:solidFill>
                  <a:srgbClr val="FFFFFF"/>
                </a:solidFill>
                <a:latin typeface="Helvetica Neue Medium"/>
                <a:ea typeface="Helvetica Neue Medium"/>
                <a:cs typeface="Helvetica Neue Medium"/>
                <a:sym typeface="Helvetica Neue Medium"/>
              </a:defRPr>
            </a:pPr>
            <a:r>
              <a:t>Not outdated, SSD</a:t>
            </a:r>
          </a:p>
          <a:p>
            <a:pPr defTabSz="825500">
              <a:defRPr sz="2200">
                <a:solidFill>
                  <a:srgbClr val="FFFFFF"/>
                </a:solidFill>
                <a:latin typeface="Helvetica Neue Medium"/>
                <a:ea typeface="Helvetica Neue Medium"/>
                <a:cs typeface="Helvetica Neue Medium"/>
                <a:sym typeface="Helvetica Neue Medium"/>
              </a:defRPr>
            </a:pPr>
            <a:r>
              <a:t>Is a modern data</a:t>
            </a:r>
          </a:p>
          <a:p>
            <a:pPr defTabSz="825500">
              <a:defRPr sz="2200">
                <a:solidFill>
                  <a:srgbClr val="FFFFFF"/>
                </a:solidFill>
                <a:latin typeface="Helvetica Neue Medium"/>
                <a:ea typeface="Helvetica Neue Medium"/>
                <a:cs typeface="Helvetica Neue Medium"/>
                <a:sym typeface="Helvetica Neue Medium"/>
              </a:defRPr>
            </a:pPr>
            <a:r>
              <a:t>Storage media</a:t>
            </a:r>
          </a:p>
        </p:txBody>
      </p:sp>
      <p:sp>
        <p:nvSpPr>
          <p:cNvPr id="630" name="Correct, the media,…"/>
          <p:cNvSpPr txBox="1"/>
          <p:nvPr/>
        </p:nvSpPr>
        <p:spPr>
          <a:xfrm>
            <a:off x="8897652" y="8504748"/>
            <a:ext cx="2588388" cy="112219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the media,</a:t>
            </a:r>
          </a:p>
          <a:p>
            <a:pPr defTabSz="825500">
              <a:defRPr sz="2200">
                <a:solidFill>
                  <a:srgbClr val="FFFFFF"/>
                </a:solidFill>
                <a:latin typeface="Helvetica Neue Medium"/>
                <a:ea typeface="Helvetica Neue Medium"/>
                <a:cs typeface="Helvetica Neue Medium"/>
                <a:sym typeface="Helvetica Neue Medium"/>
              </a:defRPr>
            </a:pPr>
            <a:r>
              <a:t>Over time, got </a:t>
            </a:r>
          </a:p>
          <a:p>
            <a:pPr defTabSz="825500">
              <a:defRPr sz="2200">
                <a:solidFill>
                  <a:srgbClr val="FFFFFF"/>
                </a:solidFill>
                <a:latin typeface="Helvetica Neue Medium"/>
                <a:ea typeface="Helvetica Neue Medium"/>
                <a:cs typeface="Helvetica Neue Medium"/>
                <a:sym typeface="Helvetica Neue Medium"/>
              </a:defRPr>
            </a:pPr>
            <a:r>
              <a:t>Defective</a:t>
            </a:r>
          </a:p>
        </p:txBody>
      </p:sp>
      <p:sp>
        <p:nvSpPr>
          <p:cNvPr id="631" name="Incorrect, the data did not…"/>
          <p:cNvSpPr txBox="1"/>
          <p:nvPr/>
        </p:nvSpPr>
        <p:spPr>
          <a:xfrm>
            <a:off x="15653257" y="8515252"/>
            <a:ext cx="3468219"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data did not</a:t>
            </a:r>
          </a:p>
          <a:p>
            <a:pPr defTabSz="825500">
              <a:defRPr sz="2200">
                <a:solidFill>
                  <a:srgbClr val="FFFFFF"/>
                </a:solidFill>
                <a:latin typeface="Helvetica Neue Medium"/>
                <a:ea typeface="Helvetica Neue Medium"/>
                <a:cs typeface="Helvetica Neue Medium"/>
                <a:sym typeface="Helvetica Neue Medium"/>
              </a:defRPr>
            </a:pPr>
            <a:r>
              <a:t>Go into oblivion as it is</a:t>
            </a:r>
          </a:p>
          <a:p>
            <a:pPr defTabSz="825500">
              <a:defRPr sz="2200">
                <a:solidFill>
                  <a:srgbClr val="FFFFFF"/>
                </a:solidFill>
                <a:latin typeface="Helvetica Neue Medium"/>
                <a:ea typeface="Helvetica Neue Medium"/>
                <a:cs typeface="Helvetica Neue Medium"/>
                <a:sym typeface="Helvetica Neue Medium"/>
              </a:defRPr>
            </a:pPr>
            <a:r>
              <a:t>Currently used to finalise</a:t>
            </a:r>
          </a:p>
          <a:p>
            <a:pPr defTabSz="825500">
              <a:defRPr sz="2200">
                <a:solidFill>
                  <a:srgbClr val="FFFFFF"/>
                </a:solidFill>
                <a:latin typeface="Helvetica Neue Medium"/>
                <a:ea typeface="Helvetica Neue Medium"/>
                <a:cs typeface="Helvetica Neue Medium"/>
                <a:sym typeface="Helvetica Neue Medium"/>
              </a:defRPr>
            </a:pPr>
            <a:r>
              <a:t>The researcher thesis</a:t>
            </a:r>
          </a:p>
        </p:txBody>
      </p:sp>
      <p:sp>
        <p:nvSpPr>
          <p:cNvPr id="632" name="Incorrect, here the…"/>
          <p:cNvSpPr txBox="1"/>
          <p:nvPr/>
        </p:nvSpPr>
        <p:spPr>
          <a:xfrm>
            <a:off x="12267142" y="8517448"/>
            <a:ext cx="2474951" cy="11221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here the</a:t>
            </a:r>
          </a:p>
          <a:p>
            <a:pPr defTabSz="825500">
              <a:defRPr sz="2200">
                <a:solidFill>
                  <a:srgbClr val="FFFFFF"/>
                </a:solidFill>
                <a:latin typeface="Helvetica Neue Medium"/>
                <a:ea typeface="Helvetica Neue Medium"/>
                <a:cs typeface="Helvetica Neue Medium"/>
                <a:sym typeface="Helvetica Neue Medium"/>
              </a:defRPr>
            </a:pPr>
            <a:r>
              <a:t>Problem concerns</a:t>
            </a:r>
          </a:p>
          <a:p>
            <a:pPr defTabSz="825500">
              <a:defRPr sz="2200">
                <a:solidFill>
                  <a:srgbClr val="FFFFFF"/>
                </a:solidFill>
                <a:latin typeface="Helvetica Neue Medium"/>
                <a:ea typeface="Helvetica Neue Medium"/>
                <a:cs typeface="Helvetica Neue Medium"/>
                <a:sym typeface="Helvetica Neue Medium"/>
              </a:defRPr>
            </a:pPr>
            <a:r>
              <a:t>File format</a:t>
            </a:r>
          </a:p>
        </p:txBody>
      </p:sp>
      <p:sp>
        <p:nvSpPr>
          <p:cNvPr id="633" name="Media Loss"/>
          <p:cNvSpPr txBox="1"/>
          <p:nvPr/>
        </p:nvSpPr>
        <p:spPr>
          <a:xfrm>
            <a:off x="21187621" y="7960833"/>
            <a:ext cx="175300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Media Loss</a:t>
            </a:r>
          </a:p>
        </p:txBody>
      </p:sp>
      <p:sp>
        <p:nvSpPr>
          <p:cNvPr id="634" name="Incorrect, the problem concerns…"/>
          <p:cNvSpPr txBox="1"/>
          <p:nvPr/>
        </p:nvSpPr>
        <p:spPr>
          <a:xfrm>
            <a:off x="20775913" y="8515252"/>
            <a:ext cx="2576423"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 concerns</a:t>
            </a:r>
          </a:p>
          <a:p>
            <a:pPr defTabSz="825500">
              <a:defRPr sz="2200">
                <a:solidFill>
                  <a:srgbClr val="FFFFFF"/>
                </a:solidFill>
                <a:latin typeface="Helvetica Neue Medium"/>
                <a:ea typeface="Helvetica Neue Medium"/>
                <a:cs typeface="Helvetica Neue Medium"/>
                <a:sym typeface="Helvetica Neue Medium"/>
              </a:defRPr>
            </a:pPr>
            <a:r>
              <a:t>Data files not storage</a:t>
            </a:r>
          </a:p>
        </p:txBody>
      </p:sp>
      <p:sp>
        <p:nvSpPr>
          <p:cNvPr id="635" name="Which strategy could you apply to prevent the problem?"/>
          <p:cNvSpPr txBox="1"/>
          <p:nvPr/>
        </p:nvSpPr>
        <p:spPr>
          <a:xfrm>
            <a:off x="7032946" y="10117622"/>
            <a:ext cx="1028928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000">
                <a:solidFill>
                  <a:srgbClr val="000000"/>
                </a:solidFill>
              </a:defRPr>
            </a:lvl1pPr>
          </a:lstStyle>
          <a:p>
            <a:pPr/>
            <a:r>
              <a:t>Which strategy could you apply to prevent the problem?</a:t>
            </a:r>
          </a:p>
        </p:txBody>
      </p:sp>
      <p:sp>
        <p:nvSpPr>
          <p:cNvPr id="636" name="Multiple backups"/>
          <p:cNvSpPr txBox="1"/>
          <p:nvPr/>
        </p:nvSpPr>
        <p:spPr>
          <a:xfrm>
            <a:off x="696954" y="10860276"/>
            <a:ext cx="250982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Multiple backups</a:t>
            </a:r>
          </a:p>
        </p:txBody>
      </p:sp>
      <p:sp>
        <p:nvSpPr>
          <p:cNvPr id="637" name="Common File formats"/>
          <p:cNvSpPr txBox="1"/>
          <p:nvPr/>
        </p:nvSpPr>
        <p:spPr>
          <a:xfrm>
            <a:off x="4895457" y="10845828"/>
            <a:ext cx="311942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Common File formats</a:t>
            </a:r>
          </a:p>
        </p:txBody>
      </p:sp>
      <p:sp>
        <p:nvSpPr>
          <p:cNvPr id="638" name="Checksum"/>
          <p:cNvSpPr txBox="1"/>
          <p:nvPr/>
        </p:nvSpPr>
        <p:spPr>
          <a:xfrm>
            <a:off x="9703560" y="10845828"/>
            <a:ext cx="1634745"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Checksum</a:t>
            </a:r>
          </a:p>
        </p:txBody>
      </p:sp>
      <p:sp>
        <p:nvSpPr>
          <p:cNvPr id="639" name="Update File formats"/>
          <p:cNvSpPr txBox="1"/>
          <p:nvPr/>
        </p:nvSpPr>
        <p:spPr>
          <a:xfrm>
            <a:off x="12755249" y="10845828"/>
            <a:ext cx="2864918"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Update File formats</a:t>
            </a:r>
          </a:p>
        </p:txBody>
      </p:sp>
      <p:sp>
        <p:nvSpPr>
          <p:cNvPr id="640" name="Refresh Data"/>
          <p:cNvSpPr txBox="1"/>
          <p:nvPr/>
        </p:nvSpPr>
        <p:spPr>
          <a:xfrm>
            <a:off x="17168523" y="10845828"/>
            <a:ext cx="1944727"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Refresh Data</a:t>
            </a:r>
          </a:p>
        </p:txBody>
      </p:sp>
      <p:sp>
        <p:nvSpPr>
          <p:cNvPr id="641" name="Hire/Consult a specialist"/>
          <p:cNvSpPr txBox="1"/>
          <p:nvPr/>
        </p:nvSpPr>
        <p:spPr>
          <a:xfrm>
            <a:off x="20637439" y="10860276"/>
            <a:ext cx="3485491" cy="524867"/>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Hire/Consult a specialist</a:t>
            </a:r>
          </a:p>
        </p:txBody>
      </p:sp>
      <p:sp>
        <p:nvSpPr>
          <p:cNvPr id="642" name="Checksum prevents…"/>
          <p:cNvSpPr txBox="1"/>
          <p:nvPr/>
        </p:nvSpPr>
        <p:spPr>
          <a:xfrm>
            <a:off x="9180218" y="11412704"/>
            <a:ext cx="2681428" cy="146509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Checksum prevents</a:t>
            </a:r>
          </a:p>
          <a:p>
            <a:pPr defTabSz="825500">
              <a:defRPr sz="2200">
                <a:solidFill>
                  <a:srgbClr val="FFFFFF"/>
                </a:solidFill>
                <a:latin typeface="Helvetica Neue Medium"/>
                <a:ea typeface="Helvetica Neue Medium"/>
                <a:cs typeface="Helvetica Neue Medium"/>
                <a:sym typeface="Helvetica Neue Medium"/>
              </a:defRPr>
            </a:pPr>
            <a:r>
              <a:t>File corruption, but </a:t>
            </a:r>
          </a:p>
          <a:p>
            <a:pPr defTabSz="825500">
              <a:defRPr sz="2200">
                <a:solidFill>
                  <a:srgbClr val="FFFFFF"/>
                </a:solidFill>
                <a:latin typeface="Helvetica Neue Medium"/>
                <a:ea typeface="Helvetica Neue Medium"/>
                <a:cs typeface="Helvetica Neue Medium"/>
                <a:sym typeface="Helvetica Neue Medium"/>
              </a:defRPr>
            </a:pPr>
            <a:r>
              <a:t>Here our problem</a:t>
            </a:r>
          </a:p>
          <a:p>
            <a:pPr defTabSz="825500">
              <a:defRPr sz="2200">
                <a:solidFill>
                  <a:srgbClr val="FFFFFF"/>
                </a:solidFill>
                <a:latin typeface="Helvetica Neue Medium"/>
                <a:ea typeface="Helvetica Neue Medium"/>
                <a:cs typeface="Helvetica Neue Medium"/>
                <a:sym typeface="Helvetica Neue Medium"/>
              </a:defRPr>
            </a:pPr>
            <a:r>
              <a:t>Is media</a:t>
            </a:r>
          </a:p>
        </p:txBody>
      </p:sp>
      <p:sp>
        <p:nvSpPr>
          <p:cNvPr id="643" name="Maybe multiple backups…"/>
          <p:cNvSpPr txBox="1"/>
          <p:nvPr/>
        </p:nvSpPr>
        <p:spPr>
          <a:xfrm>
            <a:off x="452504" y="11424621"/>
            <a:ext cx="2998725" cy="1999233"/>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000">
                <a:solidFill>
                  <a:srgbClr val="FFFFFF"/>
                </a:solidFill>
                <a:latin typeface="Helvetica Neue Medium"/>
                <a:ea typeface="Helvetica Neue Medium"/>
                <a:cs typeface="Helvetica Neue Medium"/>
                <a:sym typeface="Helvetica Neue Medium"/>
              </a:defRPr>
            </a:pPr>
            <a:r>
              <a:t>Maybe multiple backups</a:t>
            </a:r>
          </a:p>
          <a:p>
            <a:pPr defTabSz="825500">
              <a:defRPr sz="2000">
                <a:solidFill>
                  <a:srgbClr val="FFFFFF"/>
                </a:solidFill>
                <a:latin typeface="Helvetica Neue Medium"/>
                <a:ea typeface="Helvetica Neue Medium"/>
                <a:cs typeface="Helvetica Neue Medium"/>
                <a:sym typeface="Helvetica Neue Medium"/>
              </a:defRPr>
            </a:pPr>
            <a:r>
              <a:t>Could have saved Paul’s</a:t>
            </a:r>
          </a:p>
          <a:p>
            <a:pPr defTabSz="825500">
              <a:defRPr sz="2000">
                <a:solidFill>
                  <a:srgbClr val="FFFFFF"/>
                </a:solidFill>
                <a:latin typeface="Helvetica Neue Medium"/>
                <a:ea typeface="Helvetica Neue Medium"/>
                <a:cs typeface="Helvetica Neue Medium"/>
                <a:sym typeface="Helvetica Neue Medium"/>
              </a:defRPr>
            </a:pPr>
            <a:r>
              <a:t>Data, but SSD as old </a:t>
            </a:r>
          </a:p>
          <a:p>
            <a:pPr defTabSz="825500">
              <a:defRPr sz="2000">
                <a:solidFill>
                  <a:srgbClr val="FFFFFF"/>
                </a:solidFill>
                <a:latin typeface="Helvetica Neue Medium"/>
                <a:ea typeface="Helvetica Neue Medium"/>
                <a:cs typeface="Helvetica Neue Medium"/>
                <a:sym typeface="Helvetica Neue Medium"/>
              </a:defRPr>
            </a:pPr>
            <a:r>
              <a:t>As the main one would</a:t>
            </a:r>
          </a:p>
          <a:p>
            <a:pPr defTabSz="825500">
              <a:defRPr sz="2000">
                <a:solidFill>
                  <a:srgbClr val="FFFFFF"/>
                </a:solidFill>
                <a:latin typeface="Helvetica Neue Medium"/>
                <a:ea typeface="Helvetica Neue Medium"/>
                <a:cs typeface="Helvetica Neue Medium"/>
                <a:sym typeface="Helvetica Neue Medium"/>
              </a:defRPr>
            </a:pPr>
            <a:r>
              <a:t>Suffer the same problem</a:t>
            </a:r>
          </a:p>
          <a:p>
            <a:pPr defTabSz="825500">
              <a:defRPr sz="2000">
                <a:solidFill>
                  <a:srgbClr val="FFFFFF"/>
                </a:solidFill>
                <a:latin typeface="Helvetica Neue Medium"/>
                <a:ea typeface="Helvetica Neue Medium"/>
                <a:cs typeface="Helvetica Neue Medium"/>
                <a:sym typeface="Helvetica Neue Medium"/>
              </a:defRPr>
            </a:pPr>
            <a:r>
              <a:t>Eventually </a:t>
            </a:r>
          </a:p>
        </p:txBody>
      </p:sp>
      <p:sp>
        <p:nvSpPr>
          <p:cNvPr id="644" name="Maybe a specialist could…"/>
          <p:cNvSpPr txBox="1"/>
          <p:nvPr/>
        </p:nvSpPr>
        <p:spPr>
          <a:xfrm>
            <a:off x="20522331" y="11431340"/>
            <a:ext cx="3715705" cy="1807996"/>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Maybe a specialist could</a:t>
            </a:r>
          </a:p>
          <a:p>
            <a:pPr defTabSz="825500">
              <a:defRPr sz="2200">
                <a:solidFill>
                  <a:srgbClr val="FFFFFF"/>
                </a:solidFill>
                <a:latin typeface="Helvetica Neue Medium"/>
                <a:ea typeface="Helvetica Neue Medium"/>
                <a:cs typeface="Helvetica Neue Medium"/>
                <a:sym typeface="Helvetica Neue Medium"/>
              </a:defRPr>
            </a:pPr>
            <a:r>
              <a:t>Have been aware of</a:t>
            </a:r>
          </a:p>
          <a:p>
            <a:pPr defTabSz="825500">
              <a:defRPr sz="2200">
                <a:solidFill>
                  <a:srgbClr val="FFFFFF"/>
                </a:solidFill>
                <a:latin typeface="Helvetica Neue Medium"/>
                <a:ea typeface="Helvetica Neue Medium"/>
                <a:cs typeface="Helvetica Neue Medium"/>
                <a:sym typeface="Helvetica Neue Medium"/>
              </a:defRPr>
            </a:pPr>
            <a:r>
              <a:t>The issues concerning SSD</a:t>
            </a:r>
          </a:p>
          <a:p>
            <a:pPr defTabSz="825500">
              <a:defRPr sz="2200">
                <a:solidFill>
                  <a:srgbClr val="FFFFFF"/>
                </a:solidFill>
                <a:latin typeface="Helvetica Neue Medium"/>
                <a:ea typeface="Helvetica Neue Medium"/>
                <a:cs typeface="Helvetica Neue Medium"/>
                <a:sym typeface="Helvetica Neue Medium"/>
              </a:defRPr>
            </a:pPr>
            <a:r>
              <a:t>Lifespan and could have done something about it.</a:t>
            </a:r>
          </a:p>
        </p:txBody>
      </p:sp>
      <p:sp>
        <p:nvSpPr>
          <p:cNvPr id="645" name="Correct, copying…"/>
          <p:cNvSpPr txBox="1"/>
          <p:nvPr/>
        </p:nvSpPr>
        <p:spPr>
          <a:xfrm>
            <a:off x="16831461" y="11416892"/>
            <a:ext cx="2640357" cy="180799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Correct, copying</a:t>
            </a:r>
          </a:p>
          <a:p>
            <a:pPr defTabSz="825500">
              <a:defRPr sz="2200">
                <a:solidFill>
                  <a:srgbClr val="FFFFFF"/>
                </a:solidFill>
                <a:latin typeface="Helvetica Neue Medium"/>
                <a:ea typeface="Helvetica Neue Medium"/>
                <a:cs typeface="Helvetica Neue Medium"/>
                <a:sym typeface="Helvetica Neue Medium"/>
              </a:defRPr>
            </a:pPr>
            <a:r>
              <a:t>The data to new,</a:t>
            </a:r>
          </a:p>
          <a:p>
            <a:pPr defTabSz="825500">
              <a:defRPr sz="2200">
                <a:solidFill>
                  <a:srgbClr val="FFFFFF"/>
                </a:solidFill>
                <a:latin typeface="Helvetica Neue Medium"/>
                <a:ea typeface="Helvetica Neue Medium"/>
                <a:cs typeface="Helvetica Neue Medium"/>
                <a:sym typeface="Helvetica Neue Medium"/>
              </a:defRPr>
            </a:pPr>
            <a:r>
              <a:t>Fresh, media would</a:t>
            </a:r>
          </a:p>
          <a:p>
            <a:pPr defTabSz="825500">
              <a:defRPr sz="2200">
                <a:solidFill>
                  <a:srgbClr val="FFFFFF"/>
                </a:solidFill>
                <a:latin typeface="Helvetica Neue Medium"/>
                <a:ea typeface="Helvetica Neue Medium"/>
                <a:cs typeface="Helvetica Neue Medium"/>
                <a:sym typeface="Helvetica Neue Medium"/>
              </a:defRPr>
            </a:pPr>
            <a:r>
              <a:t>Have solved the </a:t>
            </a:r>
          </a:p>
          <a:p>
            <a:pPr defTabSz="825500">
              <a:defRPr sz="2200">
                <a:solidFill>
                  <a:srgbClr val="FFFFFF"/>
                </a:solidFill>
                <a:latin typeface="Helvetica Neue Medium"/>
                <a:ea typeface="Helvetica Neue Medium"/>
                <a:cs typeface="Helvetica Neue Medium"/>
                <a:sym typeface="Helvetica Neue Medium"/>
              </a:defRPr>
            </a:pPr>
            <a:r>
              <a:t>Problem</a:t>
            </a:r>
          </a:p>
        </p:txBody>
      </p:sp>
      <p:sp>
        <p:nvSpPr>
          <p:cNvPr id="646" name="Incorrect, nothing to do…"/>
          <p:cNvSpPr txBox="1"/>
          <p:nvPr/>
        </p:nvSpPr>
        <p:spPr>
          <a:xfrm>
            <a:off x="4410296" y="8504748"/>
            <a:ext cx="3147467" cy="11221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nothing to do</a:t>
            </a:r>
          </a:p>
          <a:p>
            <a:pPr defTabSz="825500">
              <a:defRPr sz="2200">
                <a:solidFill>
                  <a:srgbClr val="FFFFFF"/>
                </a:solidFill>
                <a:latin typeface="Helvetica Neue Medium"/>
                <a:ea typeface="Helvetica Neue Medium"/>
                <a:cs typeface="Helvetica Neue Medium"/>
                <a:sym typeface="Helvetica Neue Medium"/>
              </a:defRPr>
            </a:pPr>
            <a:r>
              <a:t>With files, but with</a:t>
            </a:r>
          </a:p>
          <a:p>
            <a:pPr defTabSz="825500">
              <a:defRPr sz="2200">
                <a:solidFill>
                  <a:srgbClr val="FFFFFF"/>
                </a:solidFill>
                <a:latin typeface="Helvetica Neue Medium"/>
                <a:ea typeface="Helvetica Neue Medium"/>
                <a:cs typeface="Helvetica Neue Medium"/>
                <a:sym typeface="Helvetica Neue Medium"/>
              </a:defRPr>
            </a:pPr>
            <a:r>
              <a:t>Access to files</a:t>
            </a:r>
          </a:p>
        </p:txBody>
      </p:sp>
      <p:sp>
        <p:nvSpPr>
          <p:cNvPr id="647" name="Incorrect, the problem…"/>
          <p:cNvSpPr txBox="1"/>
          <p:nvPr/>
        </p:nvSpPr>
        <p:spPr>
          <a:xfrm>
            <a:off x="4870958" y="11412704"/>
            <a:ext cx="3168423" cy="14650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With accessing the files</a:t>
            </a:r>
          </a:p>
        </p:txBody>
      </p:sp>
      <p:sp>
        <p:nvSpPr>
          <p:cNvPr id="648" name="Incorrect, the problem…"/>
          <p:cNvSpPr txBox="1"/>
          <p:nvPr/>
        </p:nvSpPr>
        <p:spPr>
          <a:xfrm>
            <a:off x="12699331" y="11412704"/>
            <a:ext cx="2976754" cy="146509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200">
                <a:solidFill>
                  <a:srgbClr val="FFFFFF"/>
                </a:solidFill>
                <a:latin typeface="Helvetica Neue Medium"/>
                <a:ea typeface="Helvetica Neue Medium"/>
                <a:cs typeface="Helvetica Neue Medium"/>
                <a:sym typeface="Helvetica Neue Medium"/>
              </a:defRPr>
            </a:pPr>
            <a:r>
              <a:t>Incorrect, the problem</a:t>
            </a:r>
          </a:p>
          <a:p>
            <a:pPr defTabSz="825500">
              <a:defRPr sz="2200">
                <a:solidFill>
                  <a:srgbClr val="FFFFFF"/>
                </a:solidFill>
                <a:latin typeface="Helvetica Neue Medium"/>
                <a:ea typeface="Helvetica Neue Medium"/>
                <a:cs typeface="Helvetica Neue Medium"/>
                <a:sym typeface="Helvetica Neue Medium"/>
              </a:defRPr>
            </a:pPr>
            <a:r>
              <a:t>Has nothing to do</a:t>
            </a:r>
          </a:p>
          <a:p>
            <a:pPr defTabSz="825500">
              <a:defRPr sz="2200">
                <a:solidFill>
                  <a:srgbClr val="FFFFFF"/>
                </a:solidFill>
                <a:latin typeface="Helvetica Neue Medium"/>
                <a:ea typeface="Helvetica Neue Medium"/>
                <a:cs typeface="Helvetica Neue Medium"/>
                <a:sym typeface="Helvetica Neue Medium"/>
              </a:defRPr>
            </a:pPr>
            <a:r>
              <a:t>With file formats, but</a:t>
            </a:r>
          </a:p>
          <a:p>
            <a:pPr defTabSz="825500">
              <a:defRPr sz="2200">
                <a:solidFill>
                  <a:srgbClr val="FFFFFF"/>
                </a:solidFill>
                <a:latin typeface="Helvetica Neue Medium"/>
                <a:ea typeface="Helvetica Neue Medium"/>
                <a:cs typeface="Helvetica Neue Medium"/>
                <a:sym typeface="Helvetica Neue Medium"/>
              </a:defRPr>
            </a:pPr>
            <a:r>
              <a:t>Accessing files</a:t>
            </a:r>
          </a:p>
        </p:txBody>
      </p:sp>
      <p:grpSp>
        <p:nvGrpSpPr>
          <p:cNvPr id="651" name="Defective media…"/>
          <p:cNvGrpSpPr/>
          <p:nvPr/>
        </p:nvGrpSpPr>
        <p:grpSpPr>
          <a:xfrm>
            <a:off x="82708" y="82442"/>
            <a:ext cx="2767584" cy="1413867"/>
            <a:chOff x="0" y="0"/>
            <a:chExt cx="2767583" cy="1413865"/>
          </a:xfrm>
        </p:grpSpPr>
        <p:sp>
          <p:nvSpPr>
            <p:cNvPr id="650" name="Defective media…"/>
            <p:cNvSpPr txBox="1"/>
            <p:nvPr/>
          </p:nvSpPr>
          <p:spPr>
            <a:xfrm>
              <a:off x="215900" y="139700"/>
              <a:ext cx="2335784" cy="8550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Defective media</a:t>
              </a:r>
            </a:p>
            <a:p>
              <a:pPr/>
              <a:r>
                <a:t>(*semi-fictional)</a:t>
              </a:r>
            </a:p>
          </p:txBody>
        </p:sp>
        <p:pic>
          <p:nvPicPr>
            <p:cNvPr id="649" name="Defective media… Defective media(*semi-fictional)" descr="Defective media… Defective media(*semi-fictional)"/>
            <p:cNvPicPr>
              <a:picLocks noChangeAspect="0"/>
            </p:cNvPicPr>
            <p:nvPr/>
          </p:nvPicPr>
          <p:blipFill>
            <a:blip r:embed="rId3">
              <a:extLst/>
            </a:blip>
            <a:stretch>
              <a:fillRect/>
            </a:stretch>
          </p:blipFill>
          <p:spPr>
            <a:xfrm>
              <a:off x="0" y="0"/>
              <a:ext cx="2767584" cy="1413866"/>
            </a:xfrm>
            <a:prstGeom prst="rect">
              <a:avLst/>
            </a:prstGeom>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Wrapping up"/>
          <p:cNvSpPr txBox="1"/>
          <p:nvPr/>
        </p:nvSpPr>
        <p:spPr>
          <a:xfrm>
            <a:off x="10666730" y="979307"/>
            <a:ext cx="3050541"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Wrapping up</a:t>
            </a:r>
          </a:p>
        </p:txBody>
      </p:sp>
      <p:sp>
        <p:nvSpPr>
          <p:cNvPr id="654" name="Preserving data requires extra efforts compared to simply storing data;…"/>
          <p:cNvSpPr txBox="1"/>
          <p:nvPr/>
        </p:nvSpPr>
        <p:spPr>
          <a:xfrm>
            <a:off x="4994198" y="4990439"/>
            <a:ext cx="14395604" cy="37351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55600" indent="-355600" algn="l">
              <a:spcBef>
                <a:spcPts val="4500"/>
              </a:spcBef>
              <a:buSzPct val="123000"/>
              <a:buChar char="-"/>
              <a:defRPr sz="3200">
                <a:solidFill>
                  <a:srgbClr val="000000"/>
                </a:solidFill>
              </a:defRPr>
            </a:pPr>
            <a:r>
              <a:t>Preserving data requires extra efforts compared to simply storing data;</a:t>
            </a:r>
          </a:p>
          <a:p>
            <a:pPr marL="355600" indent="-355600" algn="l">
              <a:spcBef>
                <a:spcPts val="4500"/>
              </a:spcBef>
              <a:buSzPct val="123000"/>
              <a:buChar char="-"/>
              <a:defRPr sz="3200">
                <a:solidFill>
                  <a:srgbClr val="000000"/>
                </a:solidFill>
              </a:defRPr>
            </a:pPr>
            <a:r>
              <a:t>Over time data can be lost because a large variety of reasons;</a:t>
            </a:r>
          </a:p>
          <a:p>
            <a:pPr marL="355600" indent="-355600" algn="l">
              <a:spcBef>
                <a:spcPts val="4500"/>
              </a:spcBef>
              <a:buSzPct val="123000"/>
              <a:buChar char="-"/>
              <a:defRPr sz="3200">
                <a:solidFill>
                  <a:srgbClr val="000000"/>
                </a:solidFill>
              </a:defRPr>
            </a:pPr>
            <a:r>
              <a:t>There are six main causes of data loss over time (excluding human error);</a:t>
            </a:r>
          </a:p>
          <a:p>
            <a:pPr marL="355600" indent="-355600" algn="l">
              <a:spcBef>
                <a:spcPts val="4500"/>
              </a:spcBef>
              <a:buSzPct val="123000"/>
              <a:buChar char="-"/>
              <a:defRPr sz="3200">
                <a:solidFill>
                  <a:srgbClr val="000000"/>
                </a:solidFill>
              </a:defRPr>
            </a:pPr>
            <a:r>
              <a:t>Each data loss risk may be fought with one or more data preserving strategy.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A seed storage room. A highly organised system of seed storage with controlled temperature and humidity."/>
          <p:cNvSpPr txBox="1"/>
          <p:nvPr/>
        </p:nvSpPr>
        <p:spPr>
          <a:xfrm>
            <a:off x="8939032" y="9402592"/>
            <a:ext cx="6505935"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A seed storage room. A highly organised system of seed storage with controlled temperature and humidity. </a:t>
            </a:r>
          </a:p>
        </p:txBody>
      </p:sp>
      <p:pic>
        <p:nvPicPr>
          <p:cNvPr id="159" name="Image" descr="Image"/>
          <p:cNvPicPr>
            <a:picLocks noChangeAspect="1"/>
          </p:cNvPicPr>
          <p:nvPr/>
        </p:nvPicPr>
        <p:blipFill>
          <a:blip r:embed="rId2">
            <a:extLst/>
          </a:blip>
          <a:stretch>
            <a:fillRect/>
          </a:stretch>
        </p:blipFill>
        <p:spPr>
          <a:xfrm>
            <a:off x="9914084" y="3115441"/>
            <a:ext cx="4555832" cy="6068369"/>
          </a:xfrm>
          <a:prstGeom prst="rect">
            <a:avLst/>
          </a:prstGeom>
          <a:ln w="12700">
            <a:miter lim="400000"/>
          </a:ln>
        </p:spPr>
      </p:pic>
      <p:sp>
        <p:nvSpPr>
          <p:cNvPr id="160" name="How does your data repository look like?"/>
          <p:cNvSpPr txBox="1"/>
          <p:nvPr/>
        </p:nvSpPr>
        <p:spPr>
          <a:xfrm>
            <a:off x="7434325" y="1157057"/>
            <a:ext cx="9515349"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How does your data repository look like?</a:t>
            </a:r>
          </a:p>
        </p:txBody>
      </p:sp>
      <p:pic>
        <p:nvPicPr>
          <p:cNvPr id="161" name="Image" descr="Image"/>
          <p:cNvPicPr>
            <a:picLocks noChangeAspect="1"/>
          </p:cNvPicPr>
          <p:nvPr/>
        </p:nvPicPr>
        <p:blipFill>
          <a:blip r:embed="rId3">
            <a:extLst/>
          </a:blip>
          <a:stretch>
            <a:fillRect/>
          </a:stretch>
        </p:blipFill>
        <p:spPr>
          <a:xfrm>
            <a:off x="1139815" y="3979922"/>
            <a:ext cx="6505935" cy="4339408"/>
          </a:xfrm>
          <a:prstGeom prst="rect">
            <a:avLst/>
          </a:prstGeom>
          <a:ln w="12700">
            <a:miter lim="400000"/>
          </a:ln>
        </p:spPr>
      </p:pic>
      <p:sp>
        <p:nvSpPr>
          <p:cNvPr id="162" name="A “homy”, yet well organised, seed collection in a portable hermetic plastic container."/>
          <p:cNvSpPr txBox="1"/>
          <p:nvPr/>
        </p:nvSpPr>
        <p:spPr>
          <a:xfrm>
            <a:off x="1139815" y="9586742"/>
            <a:ext cx="6505935"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A “homy”, yet well organised, seed collection in a portable hermetic plastic container.</a:t>
            </a:r>
          </a:p>
        </p:txBody>
      </p:sp>
      <p:pic>
        <p:nvPicPr>
          <p:cNvPr id="163" name="Image" descr="Image"/>
          <p:cNvPicPr>
            <a:picLocks noChangeAspect="1"/>
          </p:cNvPicPr>
          <p:nvPr/>
        </p:nvPicPr>
        <p:blipFill>
          <a:blip r:embed="rId4">
            <a:extLst/>
          </a:blip>
          <a:stretch>
            <a:fillRect/>
          </a:stretch>
        </p:blipFill>
        <p:spPr>
          <a:xfrm>
            <a:off x="16413430" y="3369822"/>
            <a:ext cx="7197025" cy="5559607"/>
          </a:xfrm>
          <a:prstGeom prst="rect">
            <a:avLst/>
          </a:prstGeom>
          <a:ln w="12700">
            <a:miter lim="400000"/>
          </a:ln>
        </p:spPr>
      </p:pic>
      <p:sp>
        <p:nvSpPr>
          <p:cNvPr id="164" name="The Svalbard Seed Vault, a backup for the world’s 1750 seed banks that is supposed to last for 1000 years"/>
          <p:cNvSpPr txBox="1"/>
          <p:nvPr/>
        </p:nvSpPr>
        <p:spPr>
          <a:xfrm>
            <a:off x="16738249" y="9402592"/>
            <a:ext cx="6505935"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The Svalbard Seed Vault, a backup for the world’s 1750 seed banks that is supposed to last for 1000 years </a:t>
            </a:r>
          </a:p>
        </p:txBody>
      </p:sp>
      <p:sp>
        <p:nvSpPr>
          <p:cNvPr id="165" name="Line"/>
          <p:cNvSpPr/>
          <p:nvPr/>
        </p:nvSpPr>
        <p:spPr>
          <a:xfrm>
            <a:off x="1319985" y="12655468"/>
            <a:ext cx="21744028" cy="1"/>
          </a:xfrm>
          <a:prstGeom prst="line">
            <a:avLst/>
          </a:prstGeom>
          <a:ln w="63500">
            <a:solidFill>
              <a:schemeClr val="accent1">
                <a:hueOff val="114395"/>
                <a:lumOff val="-24975"/>
              </a:schemeClr>
            </a:solidFill>
            <a:miter lim="400000"/>
            <a:tailEnd type="triangle"/>
          </a:ln>
        </p:spPr>
        <p:txBody>
          <a:bodyPr lIns="50800" tIns="50800" rIns="50800" bIns="50800" anchor="ctr"/>
          <a:lstStyle/>
          <a:p>
            <a:pPr/>
          </a:p>
        </p:txBody>
      </p:sp>
      <p:sp>
        <p:nvSpPr>
          <p:cNvPr id="166" name="Time"/>
          <p:cNvSpPr txBox="1"/>
          <p:nvPr/>
        </p:nvSpPr>
        <p:spPr>
          <a:xfrm>
            <a:off x="21954211" y="12710229"/>
            <a:ext cx="949606" cy="5230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Time</a:t>
            </a:r>
          </a:p>
        </p:txBody>
      </p:sp>
      <p:sp>
        <p:nvSpPr>
          <p:cNvPr id="167" name="Months"/>
          <p:cNvSpPr txBox="1"/>
          <p:nvPr/>
        </p:nvSpPr>
        <p:spPr>
          <a:xfrm>
            <a:off x="1314908" y="12055235"/>
            <a:ext cx="1391972"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Months</a:t>
            </a:r>
          </a:p>
        </p:txBody>
      </p:sp>
      <p:sp>
        <p:nvSpPr>
          <p:cNvPr id="168" name="Years"/>
          <p:cNvSpPr txBox="1"/>
          <p:nvPr/>
        </p:nvSpPr>
        <p:spPr>
          <a:xfrm>
            <a:off x="9267194" y="12055235"/>
            <a:ext cx="1049529"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Years</a:t>
            </a:r>
          </a:p>
        </p:txBody>
      </p:sp>
      <p:sp>
        <p:nvSpPr>
          <p:cNvPr id="169" name="Centuries"/>
          <p:cNvSpPr txBox="1"/>
          <p:nvPr/>
        </p:nvSpPr>
        <p:spPr>
          <a:xfrm>
            <a:off x="16877037" y="12055235"/>
            <a:ext cx="1753973"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1">
                    <a:hueOff val="114395"/>
                    <a:lumOff val="-24975"/>
                  </a:schemeClr>
                </a:solidFill>
              </a:defRPr>
            </a:lvl1pPr>
          </a:lstStyle>
          <a:p>
            <a:pPr/>
            <a:r>
              <a:t>Centuries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toring Vs Preserving Data"/>
          <p:cNvSpPr txBox="1"/>
          <p:nvPr/>
        </p:nvSpPr>
        <p:spPr>
          <a:xfrm>
            <a:off x="9043162" y="1157057"/>
            <a:ext cx="6297677"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Storing Vs Preserving Data</a:t>
            </a:r>
          </a:p>
        </p:txBody>
      </p:sp>
      <p:pic>
        <p:nvPicPr>
          <p:cNvPr id="172" name="Image" descr="Image"/>
          <p:cNvPicPr>
            <a:picLocks noChangeAspect="1"/>
          </p:cNvPicPr>
          <p:nvPr/>
        </p:nvPicPr>
        <p:blipFill>
          <a:blip r:embed="rId2">
            <a:extLst/>
          </a:blip>
          <a:stretch>
            <a:fillRect/>
          </a:stretch>
        </p:blipFill>
        <p:spPr>
          <a:xfrm>
            <a:off x="3993809" y="3084850"/>
            <a:ext cx="6604001" cy="4152901"/>
          </a:xfrm>
          <a:prstGeom prst="rect">
            <a:avLst/>
          </a:prstGeom>
          <a:ln w="12700">
            <a:miter lim="400000"/>
          </a:ln>
        </p:spPr>
      </p:pic>
      <p:pic>
        <p:nvPicPr>
          <p:cNvPr id="173" name="Image" descr="Image"/>
          <p:cNvPicPr>
            <a:picLocks noChangeAspect="1"/>
          </p:cNvPicPr>
          <p:nvPr/>
        </p:nvPicPr>
        <p:blipFill>
          <a:blip r:embed="rId3">
            <a:extLst/>
          </a:blip>
          <a:srcRect l="57133" t="9754" r="8333" b="20167"/>
          <a:stretch>
            <a:fillRect/>
          </a:stretch>
        </p:blipFill>
        <p:spPr>
          <a:xfrm rot="7756954">
            <a:off x="16203245" y="5225065"/>
            <a:ext cx="663826" cy="847121"/>
          </a:xfrm>
          <a:custGeom>
            <a:avLst/>
            <a:gdLst/>
            <a:ahLst/>
            <a:cxnLst>
              <a:cxn ang="0">
                <a:pos x="wd2" y="hd2"/>
              </a:cxn>
              <a:cxn ang="5400000">
                <a:pos x="wd2" y="hd2"/>
              </a:cxn>
              <a:cxn ang="10800000">
                <a:pos x="wd2" y="hd2"/>
              </a:cxn>
              <a:cxn ang="16200000">
                <a:pos x="wd2" y="hd2"/>
              </a:cxn>
            </a:cxnLst>
            <a:rect l="0" t="0" r="r" b="b"/>
            <a:pathLst>
              <a:path w="21425" h="21550" fill="norm" stroke="1" extrusionOk="0">
                <a:moveTo>
                  <a:pt x="3960" y="0"/>
                </a:moveTo>
                <a:cubicBezTo>
                  <a:pt x="2700" y="5"/>
                  <a:pt x="2278" y="41"/>
                  <a:pt x="2090" y="112"/>
                </a:cubicBezTo>
                <a:cubicBezTo>
                  <a:pt x="1818" y="213"/>
                  <a:pt x="1544" y="482"/>
                  <a:pt x="1283" y="869"/>
                </a:cubicBezTo>
                <a:cubicBezTo>
                  <a:pt x="1322" y="1009"/>
                  <a:pt x="1306" y="1259"/>
                  <a:pt x="1244" y="1646"/>
                </a:cubicBezTo>
                <a:cubicBezTo>
                  <a:pt x="1175" y="2072"/>
                  <a:pt x="1032" y="2996"/>
                  <a:pt x="924" y="3696"/>
                </a:cubicBezTo>
                <a:cubicBezTo>
                  <a:pt x="816" y="4395"/>
                  <a:pt x="677" y="5001"/>
                  <a:pt x="616" y="5049"/>
                </a:cubicBezTo>
                <a:cubicBezTo>
                  <a:pt x="580" y="5077"/>
                  <a:pt x="555" y="5086"/>
                  <a:pt x="527" y="5079"/>
                </a:cubicBezTo>
                <a:cubicBezTo>
                  <a:pt x="404" y="6500"/>
                  <a:pt x="287" y="7393"/>
                  <a:pt x="117" y="7865"/>
                </a:cubicBezTo>
                <a:cubicBezTo>
                  <a:pt x="29" y="8109"/>
                  <a:pt x="-8" y="8265"/>
                  <a:pt x="2" y="8441"/>
                </a:cubicBezTo>
                <a:cubicBezTo>
                  <a:pt x="11" y="8617"/>
                  <a:pt x="74" y="8812"/>
                  <a:pt x="194" y="9117"/>
                </a:cubicBezTo>
                <a:lnTo>
                  <a:pt x="476" y="9814"/>
                </a:lnTo>
                <a:lnTo>
                  <a:pt x="1283" y="9895"/>
                </a:lnTo>
                <a:cubicBezTo>
                  <a:pt x="1730" y="9937"/>
                  <a:pt x="3617" y="9979"/>
                  <a:pt x="5471" y="9986"/>
                </a:cubicBezTo>
                <a:cubicBezTo>
                  <a:pt x="9379" y="9999"/>
                  <a:pt x="10962" y="10186"/>
                  <a:pt x="11402" y="10682"/>
                </a:cubicBezTo>
                <a:cubicBezTo>
                  <a:pt x="11541" y="10839"/>
                  <a:pt x="11880" y="11202"/>
                  <a:pt x="12158" y="11500"/>
                </a:cubicBezTo>
                <a:cubicBezTo>
                  <a:pt x="12435" y="11798"/>
                  <a:pt x="12704" y="12220"/>
                  <a:pt x="12747" y="12429"/>
                </a:cubicBezTo>
                <a:cubicBezTo>
                  <a:pt x="12796" y="12665"/>
                  <a:pt x="12941" y="12854"/>
                  <a:pt x="13144" y="12924"/>
                </a:cubicBezTo>
                <a:cubicBezTo>
                  <a:pt x="13279" y="12970"/>
                  <a:pt x="13354" y="13047"/>
                  <a:pt x="13400" y="13297"/>
                </a:cubicBezTo>
                <a:cubicBezTo>
                  <a:pt x="13424" y="13135"/>
                  <a:pt x="13451" y="13035"/>
                  <a:pt x="13477" y="13035"/>
                </a:cubicBezTo>
                <a:cubicBezTo>
                  <a:pt x="13566" y="13035"/>
                  <a:pt x="13643" y="13567"/>
                  <a:pt x="13669" y="14337"/>
                </a:cubicBezTo>
                <a:cubicBezTo>
                  <a:pt x="13701" y="15289"/>
                  <a:pt x="13762" y="15675"/>
                  <a:pt x="13912" y="15740"/>
                </a:cubicBezTo>
                <a:cubicBezTo>
                  <a:pt x="14064" y="15807"/>
                  <a:pt x="14090" y="15938"/>
                  <a:pt x="14002" y="16245"/>
                </a:cubicBezTo>
                <a:cubicBezTo>
                  <a:pt x="13936" y="16476"/>
                  <a:pt x="13943" y="16695"/>
                  <a:pt x="14015" y="16730"/>
                </a:cubicBezTo>
                <a:cubicBezTo>
                  <a:pt x="14086" y="16765"/>
                  <a:pt x="14082" y="16928"/>
                  <a:pt x="14002" y="17093"/>
                </a:cubicBezTo>
                <a:cubicBezTo>
                  <a:pt x="13922" y="17259"/>
                  <a:pt x="13849" y="17700"/>
                  <a:pt x="13848" y="18073"/>
                </a:cubicBezTo>
                <a:cubicBezTo>
                  <a:pt x="13845" y="19181"/>
                  <a:pt x="13525" y="19967"/>
                  <a:pt x="12593" y="21112"/>
                </a:cubicBezTo>
                <a:cubicBezTo>
                  <a:pt x="12404" y="21344"/>
                  <a:pt x="12348" y="21415"/>
                  <a:pt x="12273" y="21495"/>
                </a:cubicBezTo>
                <a:cubicBezTo>
                  <a:pt x="12460" y="21596"/>
                  <a:pt x="12942" y="21557"/>
                  <a:pt x="13362" y="21384"/>
                </a:cubicBezTo>
                <a:cubicBezTo>
                  <a:pt x="13587" y="21291"/>
                  <a:pt x="14037" y="21001"/>
                  <a:pt x="14361" y="20738"/>
                </a:cubicBezTo>
                <a:lnTo>
                  <a:pt x="14950" y="20264"/>
                </a:lnTo>
                <a:lnTo>
                  <a:pt x="14860" y="18497"/>
                </a:lnTo>
                <a:cubicBezTo>
                  <a:pt x="14810" y="17525"/>
                  <a:pt x="14723" y="15983"/>
                  <a:pt x="14668" y="15074"/>
                </a:cubicBezTo>
                <a:cubicBezTo>
                  <a:pt x="14554" y="13181"/>
                  <a:pt x="14689" y="12484"/>
                  <a:pt x="15411" y="11318"/>
                </a:cubicBezTo>
                <a:cubicBezTo>
                  <a:pt x="15712" y="10833"/>
                  <a:pt x="16014" y="10529"/>
                  <a:pt x="16244" y="10460"/>
                </a:cubicBezTo>
                <a:cubicBezTo>
                  <a:pt x="16441" y="10401"/>
                  <a:pt x="17194" y="10349"/>
                  <a:pt x="17922" y="10349"/>
                </a:cubicBezTo>
                <a:cubicBezTo>
                  <a:pt x="19254" y="10349"/>
                  <a:pt x="20857" y="10111"/>
                  <a:pt x="21265" y="9844"/>
                </a:cubicBezTo>
                <a:cubicBezTo>
                  <a:pt x="21592" y="9631"/>
                  <a:pt x="21390" y="6803"/>
                  <a:pt x="20919" y="4948"/>
                </a:cubicBezTo>
                <a:cubicBezTo>
                  <a:pt x="20716" y="4148"/>
                  <a:pt x="20517" y="2942"/>
                  <a:pt x="20471" y="2262"/>
                </a:cubicBezTo>
                <a:cubicBezTo>
                  <a:pt x="20449" y="1945"/>
                  <a:pt x="20419" y="1685"/>
                  <a:pt x="20381" y="1464"/>
                </a:cubicBezTo>
                <a:cubicBezTo>
                  <a:pt x="20295" y="1502"/>
                  <a:pt x="20177" y="1446"/>
                  <a:pt x="20074" y="1232"/>
                </a:cubicBezTo>
                <a:cubicBezTo>
                  <a:pt x="19945" y="966"/>
                  <a:pt x="19934" y="731"/>
                  <a:pt x="20010" y="616"/>
                </a:cubicBezTo>
                <a:cubicBezTo>
                  <a:pt x="19882" y="493"/>
                  <a:pt x="19732" y="396"/>
                  <a:pt x="19523" y="334"/>
                </a:cubicBezTo>
                <a:cubicBezTo>
                  <a:pt x="19311" y="270"/>
                  <a:pt x="15391" y="155"/>
                  <a:pt x="10825" y="81"/>
                </a:cubicBezTo>
                <a:cubicBezTo>
                  <a:pt x="7308" y="24"/>
                  <a:pt x="5220" y="-4"/>
                  <a:pt x="3960" y="0"/>
                </a:cubicBezTo>
                <a:close/>
              </a:path>
            </a:pathLst>
          </a:custGeom>
          <a:ln w="12700">
            <a:miter lim="400000"/>
          </a:ln>
        </p:spPr>
      </p:pic>
      <p:sp>
        <p:nvSpPr>
          <p:cNvPr id="174" name="Oval"/>
          <p:cNvSpPr/>
          <p:nvPr/>
        </p:nvSpPr>
        <p:spPr>
          <a:xfrm>
            <a:off x="17115711" y="4849481"/>
            <a:ext cx="753395" cy="1270001"/>
          </a:xfrm>
          <a:prstGeom prst="ellipse">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5" name="Oval"/>
          <p:cNvSpPr/>
          <p:nvPr/>
        </p:nvSpPr>
        <p:spPr>
          <a:xfrm rot="3872012">
            <a:off x="16951848" y="3861507"/>
            <a:ext cx="753395" cy="1270001"/>
          </a:xfrm>
          <a:prstGeom prst="ellipse">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6" name="Oval"/>
          <p:cNvSpPr/>
          <p:nvPr/>
        </p:nvSpPr>
        <p:spPr>
          <a:xfrm rot="1531227">
            <a:off x="17401196" y="4180875"/>
            <a:ext cx="182425" cy="369258"/>
          </a:xfrm>
          <a:prstGeom prst="ellipse">
            <a:avLst/>
          </a:prstGeom>
          <a:solidFill>
            <a:srgbClr val="000000"/>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7" name="Oval"/>
          <p:cNvSpPr/>
          <p:nvPr/>
        </p:nvSpPr>
        <p:spPr>
          <a:xfrm rot="7140659">
            <a:off x="17027267" y="4311878"/>
            <a:ext cx="182425" cy="369258"/>
          </a:xfrm>
          <a:prstGeom prst="ellipse">
            <a:avLst/>
          </a:prstGeom>
          <a:solidFill>
            <a:srgbClr val="000000"/>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0" name="Connection Line"/>
          <p:cNvSpPr/>
          <p:nvPr/>
        </p:nvSpPr>
        <p:spPr>
          <a:xfrm>
            <a:off x="16895081" y="6095153"/>
            <a:ext cx="460870" cy="983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478" y="11570"/>
                  <a:pt x="7678" y="4370"/>
                  <a:pt x="21600" y="0"/>
                </a:cubicBezTo>
              </a:path>
            </a:pathLst>
          </a:custGeom>
          <a:ln w="63500">
            <a:solidFill>
              <a:srgbClr val="000000"/>
            </a:solidFill>
            <a:miter lim="400000"/>
          </a:ln>
        </p:spPr>
        <p:txBody>
          <a:bodyPr/>
          <a:lstStyle/>
          <a:p>
            <a:pPr/>
          </a:p>
        </p:txBody>
      </p:sp>
      <p:sp>
        <p:nvSpPr>
          <p:cNvPr id="191" name="Connection Line"/>
          <p:cNvSpPr/>
          <p:nvPr/>
        </p:nvSpPr>
        <p:spPr>
          <a:xfrm>
            <a:off x="17749239" y="5975356"/>
            <a:ext cx="460869" cy="983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122" y="11570"/>
                  <a:pt x="13922" y="4370"/>
                  <a:pt x="0" y="0"/>
                </a:cubicBezTo>
              </a:path>
            </a:pathLst>
          </a:custGeom>
          <a:ln w="63500">
            <a:solidFill>
              <a:srgbClr val="000000"/>
            </a:solidFill>
            <a:miter lim="400000"/>
          </a:ln>
        </p:spPr>
        <p:txBody>
          <a:bodyPr/>
          <a:lstStyle/>
          <a:p>
            <a:pPr/>
          </a:p>
        </p:txBody>
      </p:sp>
      <p:sp>
        <p:nvSpPr>
          <p:cNvPr id="192" name="Connection Line"/>
          <p:cNvSpPr/>
          <p:nvPr/>
        </p:nvSpPr>
        <p:spPr>
          <a:xfrm>
            <a:off x="17787700" y="4348743"/>
            <a:ext cx="306701" cy="797532"/>
          </a:xfrm>
          <a:custGeom>
            <a:avLst/>
            <a:gdLst/>
            <a:ahLst/>
            <a:cxnLst>
              <a:cxn ang="0">
                <a:pos x="wd2" y="hd2"/>
              </a:cxn>
              <a:cxn ang="5400000">
                <a:pos x="wd2" y="hd2"/>
              </a:cxn>
              <a:cxn ang="10800000">
                <a:pos x="wd2" y="hd2"/>
              </a:cxn>
              <a:cxn ang="16200000">
                <a:pos x="wd2" y="hd2"/>
              </a:cxn>
            </a:cxnLst>
            <a:rect l="0" t="0" r="r" b="b"/>
            <a:pathLst>
              <a:path w="16644" h="21600" fill="norm" stroke="1" extrusionOk="0">
                <a:moveTo>
                  <a:pt x="0" y="21600"/>
                </a:moveTo>
                <a:cubicBezTo>
                  <a:pt x="18569" y="8133"/>
                  <a:pt x="21600" y="933"/>
                  <a:pt x="9094" y="0"/>
                </a:cubicBezTo>
              </a:path>
            </a:pathLst>
          </a:custGeom>
          <a:ln w="63500">
            <a:solidFill>
              <a:srgbClr val="000000"/>
            </a:solidFill>
            <a:miter lim="400000"/>
          </a:ln>
        </p:spPr>
        <p:txBody>
          <a:bodyPr/>
          <a:lstStyle/>
          <a:p>
            <a:pPr/>
          </a:p>
        </p:txBody>
      </p:sp>
      <p:sp>
        <p:nvSpPr>
          <p:cNvPr id="193" name="Connection Line"/>
          <p:cNvSpPr/>
          <p:nvPr/>
        </p:nvSpPr>
        <p:spPr>
          <a:xfrm>
            <a:off x="16535200" y="5171161"/>
            <a:ext cx="624570" cy="477441"/>
          </a:xfrm>
          <a:custGeom>
            <a:avLst/>
            <a:gdLst/>
            <a:ahLst/>
            <a:cxnLst>
              <a:cxn ang="0">
                <a:pos x="wd2" y="hd2"/>
              </a:cxn>
              <a:cxn ang="5400000">
                <a:pos x="wd2" y="hd2"/>
              </a:cxn>
              <a:cxn ang="10800000">
                <a:pos x="wd2" y="hd2"/>
              </a:cxn>
              <a:cxn ang="16200000">
                <a:pos x="wd2" y="hd2"/>
              </a:cxn>
            </a:cxnLst>
            <a:rect l="0" t="0" r="r" b="b"/>
            <a:pathLst>
              <a:path w="21600" h="21089" fill="norm" stroke="1" extrusionOk="0">
                <a:moveTo>
                  <a:pt x="0" y="21089"/>
                </a:moveTo>
                <a:cubicBezTo>
                  <a:pt x="4436" y="6509"/>
                  <a:pt x="11636" y="-511"/>
                  <a:pt x="21600" y="29"/>
                </a:cubicBezTo>
              </a:path>
            </a:pathLst>
          </a:custGeom>
          <a:ln w="63500">
            <a:solidFill>
              <a:srgbClr val="000000"/>
            </a:solidFill>
            <a:miter lim="400000"/>
          </a:ln>
        </p:spPr>
        <p:txBody>
          <a:bodyPr/>
          <a:lstStyle/>
          <a:p>
            <a:pPr/>
          </a:p>
        </p:txBody>
      </p:sp>
      <p:sp>
        <p:nvSpPr>
          <p:cNvPr id="182" name="Circle"/>
          <p:cNvSpPr/>
          <p:nvPr/>
        </p:nvSpPr>
        <p:spPr>
          <a:xfrm rot="3872012">
            <a:off x="17859264" y="3654785"/>
            <a:ext cx="254893" cy="251294"/>
          </a:xfrm>
          <a:prstGeom prst="ellipse">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3" name="Oval"/>
          <p:cNvSpPr/>
          <p:nvPr/>
        </p:nvSpPr>
        <p:spPr>
          <a:xfrm rot="3872012">
            <a:off x="18167405" y="3150797"/>
            <a:ext cx="406741" cy="427725"/>
          </a:xfrm>
          <a:prstGeom prst="ellipse">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4" name="Oval"/>
          <p:cNvSpPr/>
          <p:nvPr/>
        </p:nvSpPr>
        <p:spPr>
          <a:xfrm rot="3872012">
            <a:off x="18538984" y="1918326"/>
            <a:ext cx="1242529" cy="1326814"/>
          </a:xfrm>
          <a:prstGeom prst="ellipse">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5" name="?"/>
          <p:cNvSpPr txBox="1"/>
          <p:nvPr/>
        </p:nvSpPr>
        <p:spPr>
          <a:xfrm>
            <a:off x="18866547" y="2022573"/>
            <a:ext cx="587401" cy="11183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700">
                <a:solidFill>
                  <a:srgbClr val="000000"/>
                </a:solidFill>
              </a:defRPr>
            </a:lvl1pPr>
          </a:lstStyle>
          <a:p>
            <a:pPr/>
            <a:r>
              <a:t>?</a:t>
            </a:r>
          </a:p>
        </p:txBody>
      </p:sp>
      <p:sp>
        <p:nvSpPr>
          <p:cNvPr id="186" name="During our research we use up to date technologies and data formats to store our data. Simple data storing works just fine if we do not intend to use or make usable the data for a long time period. However, because of the nature of our research (a multi-"/>
          <p:cNvSpPr txBox="1"/>
          <p:nvPr/>
        </p:nvSpPr>
        <p:spPr>
          <a:xfrm>
            <a:off x="2908356" y="8579177"/>
            <a:ext cx="18567288" cy="34108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0000"/>
                </a:solidFill>
              </a:defRPr>
            </a:pPr>
            <a:r>
              <a:t>During our research we use up to date technologies and data formats to store our data. Simple </a:t>
            </a:r>
            <a:r>
              <a:rPr b="1"/>
              <a:t>data storing </a:t>
            </a:r>
            <a:r>
              <a:t>works just fine if we do not intend to use or make usable the data for a long time period. However, because of the nature of our research (a multi-generational cohort study, for example), our university regulations, or our will to make research products accessible, we may need to guarantee access and usability of the data for a long period of time.</a:t>
            </a:r>
          </a:p>
          <a:p>
            <a:pPr>
              <a:defRPr>
                <a:solidFill>
                  <a:srgbClr val="000000"/>
                </a:solidFill>
              </a:defRPr>
            </a:pPr>
          </a:p>
          <a:p>
            <a:pPr>
              <a:defRPr>
                <a:solidFill>
                  <a:srgbClr val="000000"/>
                </a:solidFill>
              </a:defRPr>
            </a:pPr>
            <a:r>
              <a:t>In this section you will learn that time may affect our data storage in a large variety of ways. </a:t>
            </a:r>
            <a:r>
              <a:rPr b="1"/>
              <a:t>Preserving data </a:t>
            </a:r>
            <a:r>
              <a:t>means fighting against the effects of time on our data repository and the longer the preserving time, the greater the effort.</a:t>
            </a:r>
          </a:p>
          <a:p>
            <a:pPr>
              <a:defRPr>
                <a:solidFill>
                  <a:srgbClr val="000000"/>
                </a:solidFill>
              </a:defRPr>
            </a:pPr>
          </a:p>
        </p:txBody>
      </p:sp>
      <p:pic>
        <p:nvPicPr>
          <p:cNvPr id="187" name="Image" descr="Image"/>
          <p:cNvPicPr>
            <a:picLocks noChangeAspect="1"/>
          </p:cNvPicPr>
          <p:nvPr/>
        </p:nvPicPr>
        <p:blipFill>
          <a:blip r:embed="rId4">
            <a:extLst/>
          </a:blip>
          <a:srcRect l="0" t="65436" r="0" b="0"/>
          <a:stretch>
            <a:fillRect/>
          </a:stretch>
        </p:blipFill>
        <p:spPr>
          <a:xfrm>
            <a:off x="18599804" y="5602399"/>
            <a:ext cx="2857501" cy="987652"/>
          </a:xfrm>
          <a:prstGeom prst="rect">
            <a:avLst/>
          </a:prstGeom>
          <a:ln w="12700">
            <a:miter lim="400000"/>
          </a:ln>
        </p:spPr>
      </p:pic>
      <p:pic>
        <p:nvPicPr>
          <p:cNvPr id="188" name="Image" descr="Image"/>
          <p:cNvPicPr>
            <a:picLocks noChangeAspect="1"/>
          </p:cNvPicPr>
          <p:nvPr/>
        </p:nvPicPr>
        <p:blipFill>
          <a:blip r:embed="rId4">
            <a:extLst/>
          </a:blip>
          <a:srcRect l="44513" t="11152" r="44569" b="35805"/>
          <a:stretch>
            <a:fillRect/>
          </a:stretch>
        </p:blipFill>
        <p:spPr>
          <a:xfrm rot="7156382">
            <a:off x="20783651" y="5080808"/>
            <a:ext cx="311945" cy="1515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92" y="0"/>
                </a:moveTo>
                <a:lnTo>
                  <a:pt x="9893" y="1012"/>
                </a:lnTo>
                <a:cubicBezTo>
                  <a:pt x="9285" y="1568"/>
                  <a:pt x="8690" y="3688"/>
                  <a:pt x="8574" y="5724"/>
                </a:cubicBezTo>
                <a:cubicBezTo>
                  <a:pt x="8309" y="10376"/>
                  <a:pt x="4149" y="18620"/>
                  <a:pt x="1759" y="19213"/>
                </a:cubicBezTo>
                <a:cubicBezTo>
                  <a:pt x="767" y="19459"/>
                  <a:pt x="419" y="19815"/>
                  <a:pt x="989" y="20005"/>
                </a:cubicBezTo>
                <a:cubicBezTo>
                  <a:pt x="1510" y="20178"/>
                  <a:pt x="913" y="20842"/>
                  <a:pt x="0" y="21600"/>
                </a:cubicBezTo>
                <a:lnTo>
                  <a:pt x="21600" y="21600"/>
                </a:lnTo>
                <a:cubicBezTo>
                  <a:pt x="20707" y="20854"/>
                  <a:pt x="20135" y="20204"/>
                  <a:pt x="20666" y="20028"/>
                </a:cubicBezTo>
                <a:cubicBezTo>
                  <a:pt x="21269" y="19827"/>
                  <a:pt x="20943" y="19459"/>
                  <a:pt x="19951" y="19213"/>
                </a:cubicBezTo>
                <a:cubicBezTo>
                  <a:pt x="17556" y="18619"/>
                  <a:pt x="13345" y="10286"/>
                  <a:pt x="13301" y="6058"/>
                </a:cubicBezTo>
                <a:cubicBezTo>
                  <a:pt x="13281" y="4206"/>
                  <a:pt x="12771" y="2087"/>
                  <a:pt x="12147" y="1346"/>
                </a:cubicBezTo>
                <a:lnTo>
                  <a:pt x="10992" y="0"/>
                </a:lnTo>
                <a:close/>
              </a:path>
            </a:pathLst>
          </a:custGeom>
          <a:ln w="12700">
            <a:miter lim="400000"/>
          </a:ln>
        </p:spPr>
      </p:pic>
      <p:pic>
        <p:nvPicPr>
          <p:cNvPr id="189" name="Image" descr="Image"/>
          <p:cNvPicPr>
            <a:picLocks noChangeAspect="1"/>
          </p:cNvPicPr>
          <p:nvPr/>
        </p:nvPicPr>
        <p:blipFill>
          <a:blip r:embed="rId5">
            <a:extLst/>
          </a:blip>
          <a:srcRect l="13530" t="26942" r="17339" b="28986"/>
          <a:stretch>
            <a:fillRect/>
          </a:stretch>
        </p:blipFill>
        <p:spPr>
          <a:xfrm>
            <a:off x="14513293" y="2514751"/>
            <a:ext cx="1904518" cy="169981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Image" descr="Image"/>
          <p:cNvPicPr>
            <a:picLocks noChangeAspect="1"/>
          </p:cNvPicPr>
          <p:nvPr/>
        </p:nvPicPr>
        <p:blipFill>
          <a:blip r:embed="rId2">
            <a:extLst/>
          </a:blip>
          <a:stretch>
            <a:fillRect/>
          </a:stretch>
        </p:blipFill>
        <p:spPr>
          <a:xfrm>
            <a:off x="3592153" y="3410474"/>
            <a:ext cx="2454772" cy="1645709"/>
          </a:xfrm>
          <a:prstGeom prst="rect">
            <a:avLst/>
          </a:prstGeom>
          <a:ln w="12700">
            <a:miter lim="400000"/>
          </a:ln>
        </p:spPr>
      </p:pic>
      <p:sp>
        <p:nvSpPr>
          <p:cNvPr id="196" name="Bit-Rot"/>
          <p:cNvSpPr txBox="1"/>
          <p:nvPr/>
        </p:nvSpPr>
        <p:spPr>
          <a:xfrm>
            <a:off x="4146680" y="2872930"/>
            <a:ext cx="1345718"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Bit-Rot</a:t>
            </a:r>
          </a:p>
        </p:txBody>
      </p:sp>
      <p:sp>
        <p:nvSpPr>
          <p:cNvPr id="197" name="Data degradation affecting SSD, magnetic media (hard disks) and optical media (CD, DVD)"/>
          <p:cNvSpPr/>
          <p:nvPr/>
        </p:nvSpPr>
        <p:spPr>
          <a:xfrm>
            <a:off x="3246886" y="5101316"/>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degradation affecting SSD, magnetic media (hard disks) and optical media (CD, DVD)</a:t>
            </a:r>
          </a:p>
        </p:txBody>
      </p:sp>
      <p:pic>
        <p:nvPicPr>
          <p:cNvPr id="198" name="Image" descr="Image"/>
          <p:cNvPicPr>
            <a:picLocks noChangeAspect="1"/>
          </p:cNvPicPr>
          <p:nvPr/>
        </p:nvPicPr>
        <p:blipFill>
          <a:blip r:embed="rId3">
            <a:extLst/>
          </a:blip>
          <a:stretch>
            <a:fillRect/>
          </a:stretch>
        </p:blipFill>
        <p:spPr>
          <a:xfrm>
            <a:off x="3541604" y="8534752"/>
            <a:ext cx="2887568" cy="1942546"/>
          </a:xfrm>
          <a:prstGeom prst="rect">
            <a:avLst/>
          </a:prstGeom>
          <a:ln w="12700">
            <a:miter lim="400000"/>
          </a:ln>
        </p:spPr>
      </p:pic>
      <p:sp>
        <p:nvSpPr>
          <p:cNvPr id="199" name="Outdated file format"/>
          <p:cNvSpPr txBox="1"/>
          <p:nvPr/>
        </p:nvSpPr>
        <p:spPr>
          <a:xfrm>
            <a:off x="10394619" y="7651905"/>
            <a:ext cx="3594762"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Outdated file format</a:t>
            </a:r>
          </a:p>
        </p:txBody>
      </p:sp>
      <p:sp>
        <p:nvSpPr>
          <p:cNvPr id="200" name="Data saved on media that, over time, became unreadable by modern computers"/>
          <p:cNvSpPr/>
          <p:nvPr/>
        </p:nvSpPr>
        <p:spPr>
          <a:xfrm>
            <a:off x="3412735" y="10579014"/>
            <a:ext cx="3145305"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over time, became unreadable by modern computers</a:t>
            </a:r>
          </a:p>
        </p:txBody>
      </p:sp>
      <p:pic>
        <p:nvPicPr>
          <p:cNvPr id="201" name="Image" descr="Image"/>
          <p:cNvPicPr>
            <a:picLocks noChangeAspect="1"/>
          </p:cNvPicPr>
          <p:nvPr/>
        </p:nvPicPr>
        <p:blipFill>
          <a:blip r:embed="rId4">
            <a:extLst/>
          </a:blip>
          <a:stretch>
            <a:fillRect/>
          </a:stretch>
        </p:blipFill>
        <p:spPr>
          <a:xfrm>
            <a:off x="10523169" y="3255716"/>
            <a:ext cx="3337662" cy="1883363"/>
          </a:xfrm>
          <a:prstGeom prst="rect">
            <a:avLst/>
          </a:prstGeom>
          <a:ln w="12700">
            <a:miter lim="400000"/>
          </a:ln>
        </p:spPr>
      </p:pic>
      <p:sp>
        <p:nvSpPr>
          <p:cNvPr id="202" name="Defective media"/>
          <p:cNvSpPr txBox="1"/>
          <p:nvPr/>
        </p:nvSpPr>
        <p:spPr>
          <a:xfrm>
            <a:off x="10733862" y="2650289"/>
            <a:ext cx="2916276"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Defective media</a:t>
            </a:r>
          </a:p>
        </p:txBody>
      </p:sp>
      <p:sp>
        <p:nvSpPr>
          <p:cNvPr id="203" name="Data saved on media that became defective or get damaged over time"/>
          <p:cNvSpPr/>
          <p:nvPr/>
        </p:nvSpPr>
        <p:spPr>
          <a:xfrm>
            <a:off x="10619347" y="5233230"/>
            <a:ext cx="3145305" cy="1033915"/>
          </a:xfrm>
          <a:prstGeom prst="roundRect">
            <a:avLst>
              <a:gd name="adj" fmla="val 18425"/>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became defective or get damaged over time</a:t>
            </a:r>
          </a:p>
        </p:txBody>
      </p:sp>
      <p:pic>
        <p:nvPicPr>
          <p:cNvPr id="204" name="Image" descr="Image"/>
          <p:cNvPicPr>
            <a:picLocks noChangeAspect="1"/>
          </p:cNvPicPr>
          <p:nvPr/>
        </p:nvPicPr>
        <p:blipFill>
          <a:blip r:embed="rId5">
            <a:extLst/>
          </a:blip>
          <a:stretch>
            <a:fillRect/>
          </a:stretch>
        </p:blipFill>
        <p:spPr>
          <a:xfrm>
            <a:off x="10983917" y="8259533"/>
            <a:ext cx="2416167" cy="2416167"/>
          </a:xfrm>
          <a:prstGeom prst="rect">
            <a:avLst/>
          </a:prstGeom>
          <a:ln w="12700">
            <a:miter lim="400000"/>
          </a:ln>
        </p:spPr>
      </p:pic>
      <p:sp>
        <p:nvSpPr>
          <p:cNvPr id="205" name="Outdated media"/>
          <p:cNvSpPr txBox="1"/>
          <p:nvPr/>
        </p:nvSpPr>
        <p:spPr>
          <a:xfrm>
            <a:off x="3585580" y="7927926"/>
            <a:ext cx="2799615"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Outdated media</a:t>
            </a:r>
          </a:p>
        </p:txBody>
      </p:sp>
      <p:sp>
        <p:nvSpPr>
          <p:cNvPr id="206" name="Data saved on file formats that become outdated, and so unreadable, over time"/>
          <p:cNvSpPr/>
          <p:nvPr/>
        </p:nvSpPr>
        <p:spPr>
          <a:xfrm>
            <a:off x="10619347" y="10772051"/>
            <a:ext cx="3145306" cy="1260670"/>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file formats that become outdated, and so unreadable, over time</a:t>
            </a:r>
          </a:p>
        </p:txBody>
      </p:sp>
      <p:pic>
        <p:nvPicPr>
          <p:cNvPr id="207" name="Image" descr="Image"/>
          <p:cNvPicPr>
            <a:picLocks noChangeAspect="1"/>
          </p:cNvPicPr>
          <p:nvPr/>
        </p:nvPicPr>
        <p:blipFill>
          <a:blip r:embed="rId6">
            <a:extLst/>
          </a:blip>
          <a:stretch>
            <a:fillRect/>
          </a:stretch>
        </p:blipFill>
        <p:spPr>
          <a:xfrm>
            <a:off x="16835142" y="3230349"/>
            <a:ext cx="3743897" cy="2107813"/>
          </a:xfrm>
          <a:prstGeom prst="rect">
            <a:avLst/>
          </a:prstGeom>
          <a:ln w="12700">
            <a:miter lim="400000"/>
          </a:ln>
        </p:spPr>
      </p:pic>
      <p:sp>
        <p:nvSpPr>
          <p:cNvPr id="208" name="Data repository oblivion"/>
          <p:cNvSpPr txBox="1"/>
          <p:nvPr/>
        </p:nvSpPr>
        <p:spPr>
          <a:xfrm>
            <a:off x="16672233" y="2627927"/>
            <a:ext cx="406971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repository oblivion</a:t>
            </a:r>
          </a:p>
        </p:txBody>
      </p:sp>
      <p:sp>
        <p:nvSpPr>
          <p:cNvPr id="209" name="Data saved on a repository that stops to be maintained, its location and content is forgotten, falling in this way into oblivion."/>
          <p:cNvSpPr/>
          <p:nvPr/>
        </p:nvSpPr>
        <p:spPr>
          <a:xfrm>
            <a:off x="16561248" y="5434513"/>
            <a:ext cx="429168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a repository that stops to be maintained, its location and content is forgotten, falling in this way into oblivion.</a:t>
            </a:r>
          </a:p>
        </p:txBody>
      </p:sp>
      <p:pic>
        <p:nvPicPr>
          <p:cNvPr id="210" name="Image" descr="Image"/>
          <p:cNvPicPr>
            <a:picLocks noChangeAspect="1"/>
          </p:cNvPicPr>
          <p:nvPr/>
        </p:nvPicPr>
        <p:blipFill>
          <a:blip r:embed="rId7">
            <a:extLst/>
          </a:blip>
          <a:srcRect l="23396" t="0" r="0" b="0"/>
          <a:stretch>
            <a:fillRect/>
          </a:stretch>
        </p:blipFill>
        <p:spPr>
          <a:xfrm>
            <a:off x="16740773" y="8311506"/>
            <a:ext cx="3932654" cy="2416337"/>
          </a:xfrm>
          <a:prstGeom prst="rect">
            <a:avLst/>
          </a:prstGeom>
          <a:ln w="12700">
            <a:miter lim="400000"/>
          </a:ln>
        </p:spPr>
      </p:pic>
      <p:sp>
        <p:nvSpPr>
          <p:cNvPr id="211" name="Data storage loss"/>
          <p:cNvSpPr txBox="1"/>
          <p:nvPr/>
        </p:nvSpPr>
        <p:spPr>
          <a:xfrm>
            <a:off x="17180068" y="7708871"/>
            <a:ext cx="305404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storage loss</a:t>
            </a:r>
          </a:p>
        </p:txBody>
      </p:sp>
      <p:sp>
        <p:nvSpPr>
          <p:cNvPr id="212" name="Data saved on media that gets damaged, lost, stolen, or destroyed by accident."/>
          <p:cNvSpPr/>
          <p:nvPr/>
        </p:nvSpPr>
        <p:spPr>
          <a:xfrm>
            <a:off x="17134437" y="10824028"/>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gets damaged, lost, stolen, or destroyed by accident.</a:t>
            </a:r>
          </a:p>
        </p:txBody>
      </p:sp>
      <p:sp>
        <p:nvSpPr>
          <p:cNvPr id="213" name="What may happen to data?"/>
          <p:cNvSpPr txBox="1"/>
          <p:nvPr/>
        </p:nvSpPr>
        <p:spPr>
          <a:xfrm>
            <a:off x="9032240" y="979307"/>
            <a:ext cx="6319521"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What may happen to data?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Image" descr="Image"/>
          <p:cNvPicPr>
            <a:picLocks noChangeAspect="1"/>
          </p:cNvPicPr>
          <p:nvPr/>
        </p:nvPicPr>
        <p:blipFill>
          <a:blip r:embed="rId2">
            <a:extLst/>
          </a:blip>
          <a:stretch>
            <a:fillRect/>
          </a:stretch>
        </p:blipFill>
        <p:spPr>
          <a:xfrm>
            <a:off x="3592153" y="3410474"/>
            <a:ext cx="2454772" cy="1645709"/>
          </a:xfrm>
          <a:prstGeom prst="rect">
            <a:avLst/>
          </a:prstGeom>
          <a:ln w="12700">
            <a:miter lim="400000"/>
          </a:ln>
        </p:spPr>
      </p:pic>
      <p:sp>
        <p:nvSpPr>
          <p:cNvPr id="216" name="Bit-Rot"/>
          <p:cNvSpPr txBox="1"/>
          <p:nvPr/>
        </p:nvSpPr>
        <p:spPr>
          <a:xfrm>
            <a:off x="4146680" y="2872930"/>
            <a:ext cx="1345718"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Bit-Rot</a:t>
            </a:r>
          </a:p>
        </p:txBody>
      </p:sp>
      <p:sp>
        <p:nvSpPr>
          <p:cNvPr id="217" name="Data degradation affecting SSD, magnetic media (hard disks) and optical media (CD, DVD)"/>
          <p:cNvSpPr/>
          <p:nvPr/>
        </p:nvSpPr>
        <p:spPr>
          <a:xfrm>
            <a:off x="3246886" y="5101316"/>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degradation affecting SSD, magnetic media (hard disks) and optical media (CD, DVD)</a:t>
            </a:r>
          </a:p>
        </p:txBody>
      </p:sp>
      <p:pic>
        <p:nvPicPr>
          <p:cNvPr id="218" name="Image" descr="Image"/>
          <p:cNvPicPr>
            <a:picLocks noChangeAspect="1"/>
          </p:cNvPicPr>
          <p:nvPr/>
        </p:nvPicPr>
        <p:blipFill>
          <a:blip r:embed="rId3">
            <a:extLst/>
          </a:blip>
          <a:stretch>
            <a:fillRect/>
          </a:stretch>
        </p:blipFill>
        <p:spPr>
          <a:xfrm>
            <a:off x="3541604" y="8534752"/>
            <a:ext cx="2887568" cy="1942546"/>
          </a:xfrm>
          <a:prstGeom prst="rect">
            <a:avLst/>
          </a:prstGeom>
          <a:ln w="12700">
            <a:miter lim="400000"/>
          </a:ln>
        </p:spPr>
      </p:pic>
      <p:sp>
        <p:nvSpPr>
          <p:cNvPr id="219" name="Outdated file format"/>
          <p:cNvSpPr txBox="1"/>
          <p:nvPr/>
        </p:nvSpPr>
        <p:spPr>
          <a:xfrm>
            <a:off x="10394619" y="7651905"/>
            <a:ext cx="3594762"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Outdated file format</a:t>
            </a:r>
          </a:p>
        </p:txBody>
      </p:sp>
      <p:sp>
        <p:nvSpPr>
          <p:cNvPr id="220" name="Data saved on media that, over time, became unreadable by modern computers"/>
          <p:cNvSpPr/>
          <p:nvPr/>
        </p:nvSpPr>
        <p:spPr>
          <a:xfrm>
            <a:off x="3412735" y="10579014"/>
            <a:ext cx="3145305"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over time, became unreadable by modern computers</a:t>
            </a:r>
          </a:p>
        </p:txBody>
      </p:sp>
      <p:pic>
        <p:nvPicPr>
          <p:cNvPr id="221" name="Image" descr="Image"/>
          <p:cNvPicPr>
            <a:picLocks noChangeAspect="1"/>
          </p:cNvPicPr>
          <p:nvPr/>
        </p:nvPicPr>
        <p:blipFill>
          <a:blip r:embed="rId4">
            <a:extLst/>
          </a:blip>
          <a:stretch>
            <a:fillRect/>
          </a:stretch>
        </p:blipFill>
        <p:spPr>
          <a:xfrm>
            <a:off x="10523169" y="3255716"/>
            <a:ext cx="3337662" cy="1883363"/>
          </a:xfrm>
          <a:prstGeom prst="rect">
            <a:avLst/>
          </a:prstGeom>
          <a:ln w="12700">
            <a:miter lim="400000"/>
          </a:ln>
        </p:spPr>
      </p:pic>
      <p:sp>
        <p:nvSpPr>
          <p:cNvPr id="222" name="Defective media"/>
          <p:cNvSpPr txBox="1"/>
          <p:nvPr/>
        </p:nvSpPr>
        <p:spPr>
          <a:xfrm>
            <a:off x="10733862" y="2650289"/>
            <a:ext cx="2916276"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Defective media</a:t>
            </a:r>
          </a:p>
        </p:txBody>
      </p:sp>
      <p:sp>
        <p:nvSpPr>
          <p:cNvPr id="223" name="Data saved on media that became defective or get damaged over time"/>
          <p:cNvSpPr/>
          <p:nvPr/>
        </p:nvSpPr>
        <p:spPr>
          <a:xfrm>
            <a:off x="10619347" y="5233230"/>
            <a:ext cx="3145305" cy="1033915"/>
          </a:xfrm>
          <a:prstGeom prst="roundRect">
            <a:avLst>
              <a:gd name="adj" fmla="val 18425"/>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became defective or get damaged over time</a:t>
            </a:r>
          </a:p>
        </p:txBody>
      </p:sp>
      <p:pic>
        <p:nvPicPr>
          <p:cNvPr id="224" name="Image" descr="Image"/>
          <p:cNvPicPr>
            <a:picLocks noChangeAspect="1"/>
          </p:cNvPicPr>
          <p:nvPr/>
        </p:nvPicPr>
        <p:blipFill>
          <a:blip r:embed="rId5">
            <a:extLst/>
          </a:blip>
          <a:stretch>
            <a:fillRect/>
          </a:stretch>
        </p:blipFill>
        <p:spPr>
          <a:xfrm>
            <a:off x="10983917" y="8259533"/>
            <a:ext cx="2416167" cy="2416167"/>
          </a:xfrm>
          <a:prstGeom prst="rect">
            <a:avLst/>
          </a:prstGeom>
          <a:ln w="12700">
            <a:miter lim="400000"/>
          </a:ln>
        </p:spPr>
      </p:pic>
      <p:sp>
        <p:nvSpPr>
          <p:cNvPr id="225" name="Outdated media"/>
          <p:cNvSpPr txBox="1"/>
          <p:nvPr/>
        </p:nvSpPr>
        <p:spPr>
          <a:xfrm>
            <a:off x="3585580" y="7927926"/>
            <a:ext cx="2799615"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Outdated media</a:t>
            </a:r>
          </a:p>
        </p:txBody>
      </p:sp>
      <p:sp>
        <p:nvSpPr>
          <p:cNvPr id="226" name="Data saved on file formats that become outdated, and so unreadable, over time"/>
          <p:cNvSpPr/>
          <p:nvPr/>
        </p:nvSpPr>
        <p:spPr>
          <a:xfrm>
            <a:off x="10619347" y="10772051"/>
            <a:ext cx="3145306" cy="1260670"/>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file formats that become outdated, and so unreadable, over time</a:t>
            </a:r>
          </a:p>
        </p:txBody>
      </p:sp>
      <p:pic>
        <p:nvPicPr>
          <p:cNvPr id="227" name="Image" descr="Image"/>
          <p:cNvPicPr>
            <a:picLocks noChangeAspect="1"/>
          </p:cNvPicPr>
          <p:nvPr/>
        </p:nvPicPr>
        <p:blipFill>
          <a:blip r:embed="rId6">
            <a:extLst/>
          </a:blip>
          <a:stretch>
            <a:fillRect/>
          </a:stretch>
        </p:blipFill>
        <p:spPr>
          <a:xfrm>
            <a:off x="16835142" y="3230349"/>
            <a:ext cx="3743897" cy="2107813"/>
          </a:xfrm>
          <a:prstGeom prst="rect">
            <a:avLst/>
          </a:prstGeom>
          <a:ln w="12700">
            <a:miter lim="400000"/>
          </a:ln>
        </p:spPr>
      </p:pic>
      <p:sp>
        <p:nvSpPr>
          <p:cNvPr id="228" name="Data repository oblivion"/>
          <p:cNvSpPr txBox="1"/>
          <p:nvPr/>
        </p:nvSpPr>
        <p:spPr>
          <a:xfrm>
            <a:off x="16672233" y="2627927"/>
            <a:ext cx="406971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repository oblivion</a:t>
            </a:r>
          </a:p>
        </p:txBody>
      </p:sp>
      <p:sp>
        <p:nvSpPr>
          <p:cNvPr id="229" name="Data saved on a repository that stops to be maintained, its location and content is forgotten, falling in this way into oblivion."/>
          <p:cNvSpPr/>
          <p:nvPr/>
        </p:nvSpPr>
        <p:spPr>
          <a:xfrm>
            <a:off x="16561248" y="5434513"/>
            <a:ext cx="429168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a repository that stops to be maintained, its location and content is forgotten, falling in this way into oblivion.</a:t>
            </a:r>
          </a:p>
        </p:txBody>
      </p:sp>
      <p:pic>
        <p:nvPicPr>
          <p:cNvPr id="230" name="Image" descr="Image"/>
          <p:cNvPicPr>
            <a:picLocks noChangeAspect="1"/>
          </p:cNvPicPr>
          <p:nvPr/>
        </p:nvPicPr>
        <p:blipFill>
          <a:blip r:embed="rId7">
            <a:extLst/>
          </a:blip>
          <a:srcRect l="23396" t="0" r="0" b="0"/>
          <a:stretch>
            <a:fillRect/>
          </a:stretch>
        </p:blipFill>
        <p:spPr>
          <a:xfrm>
            <a:off x="16740773" y="8311506"/>
            <a:ext cx="3932654" cy="2416337"/>
          </a:xfrm>
          <a:prstGeom prst="rect">
            <a:avLst/>
          </a:prstGeom>
          <a:ln w="12700">
            <a:miter lim="400000"/>
          </a:ln>
        </p:spPr>
      </p:pic>
      <p:sp>
        <p:nvSpPr>
          <p:cNvPr id="231" name="Data storage loss"/>
          <p:cNvSpPr txBox="1"/>
          <p:nvPr/>
        </p:nvSpPr>
        <p:spPr>
          <a:xfrm>
            <a:off x="17180068" y="7708871"/>
            <a:ext cx="305404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storage loss</a:t>
            </a:r>
          </a:p>
        </p:txBody>
      </p:sp>
      <p:sp>
        <p:nvSpPr>
          <p:cNvPr id="232" name="Data saved on media that gets damaged, lost, stolen, or destroyed by accident."/>
          <p:cNvSpPr/>
          <p:nvPr/>
        </p:nvSpPr>
        <p:spPr>
          <a:xfrm>
            <a:off x="17134437" y="10824028"/>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gets damaged, lost, stolen, or destroyed by accident.</a:t>
            </a:r>
          </a:p>
        </p:txBody>
      </p:sp>
      <p:sp>
        <p:nvSpPr>
          <p:cNvPr id="233" name="Multiple backups and checksum…"/>
          <p:cNvSpPr/>
          <p:nvPr/>
        </p:nvSpPr>
        <p:spPr>
          <a:xfrm>
            <a:off x="2656835" y="2498435"/>
            <a:ext cx="4657105"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Multiple backups</a:t>
            </a:r>
            <a:r>
              <a:t> and </a:t>
            </a:r>
            <a:r>
              <a:rPr b="1"/>
              <a:t>checksum</a:t>
            </a:r>
          </a:p>
          <a:p>
            <a:pPr algn="just">
              <a:lnSpc>
                <a:spcPct val="90000"/>
              </a:lnSpc>
              <a:spcBef>
                <a:spcPts val="4500"/>
              </a:spcBef>
              <a:defRPr sz="2600">
                <a:solidFill>
                  <a:srgbClr val="000000"/>
                </a:solidFill>
              </a:defRPr>
            </a:pPr>
            <a:r>
              <a:rPr sz="2400"/>
              <a:t>A checksum is a sequence of numbers and letters uniquely associated with a file. Comparing checksum of two data copies that are supposed to be identical reveal bit rot </a:t>
            </a:r>
            <a:r>
              <a:t>effects.</a:t>
            </a:r>
          </a:p>
        </p:txBody>
      </p:sp>
      <p:sp>
        <p:nvSpPr>
          <p:cNvPr id="234" name="What may happen to data?"/>
          <p:cNvSpPr txBox="1"/>
          <p:nvPr/>
        </p:nvSpPr>
        <p:spPr>
          <a:xfrm>
            <a:off x="9032240" y="979307"/>
            <a:ext cx="6319521"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What may happen to data?</a:t>
            </a:r>
          </a:p>
        </p:txBody>
      </p:sp>
      <p:sp>
        <p:nvSpPr>
          <p:cNvPr id="235" name="Approved"/>
          <p:cNvSpPr/>
          <p:nvPr/>
        </p:nvSpPr>
        <p:spPr>
          <a:xfrm>
            <a:off x="7256619" y="1839383"/>
            <a:ext cx="780593"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3592153" y="3410474"/>
            <a:ext cx="2454772" cy="1645709"/>
          </a:xfrm>
          <a:prstGeom prst="rect">
            <a:avLst/>
          </a:prstGeom>
          <a:ln w="12700">
            <a:miter lim="400000"/>
          </a:ln>
        </p:spPr>
      </p:pic>
      <p:sp>
        <p:nvSpPr>
          <p:cNvPr id="238" name="Bit-Rot"/>
          <p:cNvSpPr txBox="1"/>
          <p:nvPr/>
        </p:nvSpPr>
        <p:spPr>
          <a:xfrm>
            <a:off x="4146680" y="2872930"/>
            <a:ext cx="1345718"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Bit-Rot</a:t>
            </a:r>
          </a:p>
        </p:txBody>
      </p:sp>
      <p:sp>
        <p:nvSpPr>
          <p:cNvPr id="239" name="Data degradation affecting SSD, magnetic media (hard disks) and optical media (CD, DVD)"/>
          <p:cNvSpPr/>
          <p:nvPr/>
        </p:nvSpPr>
        <p:spPr>
          <a:xfrm>
            <a:off x="3246886" y="5101316"/>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degradation affecting SSD, magnetic media (hard disks) and optical media (CD, DVD)</a:t>
            </a:r>
          </a:p>
        </p:txBody>
      </p:sp>
      <p:pic>
        <p:nvPicPr>
          <p:cNvPr id="240" name="Image" descr="Image"/>
          <p:cNvPicPr>
            <a:picLocks noChangeAspect="1"/>
          </p:cNvPicPr>
          <p:nvPr/>
        </p:nvPicPr>
        <p:blipFill>
          <a:blip r:embed="rId3">
            <a:extLst/>
          </a:blip>
          <a:stretch>
            <a:fillRect/>
          </a:stretch>
        </p:blipFill>
        <p:spPr>
          <a:xfrm>
            <a:off x="3541604" y="8534752"/>
            <a:ext cx="2887568" cy="1942546"/>
          </a:xfrm>
          <a:prstGeom prst="rect">
            <a:avLst/>
          </a:prstGeom>
          <a:ln w="12700">
            <a:miter lim="400000"/>
          </a:ln>
        </p:spPr>
      </p:pic>
      <p:sp>
        <p:nvSpPr>
          <p:cNvPr id="241" name="Outdated file format"/>
          <p:cNvSpPr txBox="1"/>
          <p:nvPr/>
        </p:nvSpPr>
        <p:spPr>
          <a:xfrm>
            <a:off x="10394619" y="7651905"/>
            <a:ext cx="3594762"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Outdated file format</a:t>
            </a:r>
          </a:p>
        </p:txBody>
      </p:sp>
      <p:sp>
        <p:nvSpPr>
          <p:cNvPr id="242" name="Data saved on media that, over time, became unreadable by modern computers"/>
          <p:cNvSpPr/>
          <p:nvPr/>
        </p:nvSpPr>
        <p:spPr>
          <a:xfrm>
            <a:off x="3412735" y="10579014"/>
            <a:ext cx="3145305"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over time, became unreadable by modern computers</a:t>
            </a:r>
          </a:p>
        </p:txBody>
      </p:sp>
      <p:pic>
        <p:nvPicPr>
          <p:cNvPr id="243" name="Image" descr="Image"/>
          <p:cNvPicPr>
            <a:picLocks noChangeAspect="1"/>
          </p:cNvPicPr>
          <p:nvPr/>
        </p:nvPicPr>
        <p:blipFill>
          <a:blip r:embed="rId4">
            <a:extLst/>
          </a:blip>
          <a:stretch>
            <a:fillRect/>
          </a:stretch>
        </p:blipFill>
        <p:spPr>
          <a:xfrm>
            <a:off x="10523169" y="3255716"/>
            <a:ext cx="3337662" cy="1883363"/>
          </a:xfrm>
          <a:prstGeom prst="rect">
            <a:avLst/>
          </a:prstGeom>
          <a:ln w="12700">
            <a:miter lim="400000"/>
          </a:ln>
        </p:spPr>
      </p:pic>
      <p:sp>
        <p:nvSpPr>
          <p:cNvPr id="244" name="Defective media"/>
          <p:cNvSpPr txBox="1"/>
          <p:nvPr/>
        </p:nvSpPr>
        <p:spPr>
          <a:xfrm>
            <a:off x="10733862" y="2650289"/>
            <a:ext cx="2916276"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Defective media</a:t>
            </a:r>
          </a:p>
        </p:txBody>
      </p:sp>
      <p:sp>
        <p:nvSpPr>
          <p:cNvPr id="245" name="Data saved on media that became defective or get damaged over time"/>
          <p:cNvSpPr/>
          <p:nvPr/>
        </p:nvSpPr>
        <p:spPr>
          <a:xfrm>
            <a:off x="10619347" y="5233230"/>
            <a:ext cx="3145305" cy="1033915"/>
          </a:xfrm>
          <a:prstGeom prst="roundRect">
            <a:avLst>
              <a:gd name="adj" fmla="val 18425"/>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became defective or get damaged over time</a:t>
            </a:r>
          </a:p>
        </p:txBody>
      </p:sp>
      <p:pic>
        <p:nvPicPr>
          <p:cNvPr id="246" name="Image" descr="Image"/>
          <p:cNvPicPr>
            <a:picLocks noChangeAspect="1"/>
          </p:cNvPicPr>
          <p:nvPr/>
        </p:nvPicPr>
        <p:blipFill>
          <a:blip r:embed="rId5">
            <a:extLst/>
          </a:blip>
          <a:stretch>
            <a:fillRect/>
          </a:stretch>
        </p:blipFill>
        <p:spPr>
          <a:xfrm>
            <a:off x="10983917" y="8259533"/>
            <a:ext cx="2416167" cy="2416167"/>
          </a:xfrm>
          <a:prstGeom prst="rect">
            <a:avLst/>
          </a:prstGeom>
          <a:ln w="12700">
            <a:miter lim="400000"/>
          </a:ln>
        </p:spPr>
      </p:pic>
      <p:sp>
        <p:nvSpPr>
          <p:cNvPr id="247" name="Outdated media"/>
          <p:cNvSpPr txBox="1"/>
          <p:nvPr/>
        </p:nvSpPr>
        <p:spPr>
          <a:xfrm>
            <a:off x="3585580" y="7927926"/>
            <a:ext cx="2799615"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Outdated media</a:t>
            </a:r>
          </a:p>
        </p:txBody>
      </p:sp>
      <p:sp>
        <p:nvSpPr>
          <p:cNvPr id="248" name="Data saved on file formats that become outdated, and so unreadable, over time"/>
          <p:cNvSpPr/>
          <p:nvPr/>
        </p:nvSpPr>
        <p:spPr>
          <a:xfrm>
            <a:off x="10619347" y="10772051"/>
            <a:ext cx="3145306" cy="1260670"/>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file formats that become outdated, and so unreadable, over time</a:t>
            </a:r>
          </a:p>
        </p:txBody>
      </p:sp>
      <p:pic>
        <p:nvPicPr>
          <p:cNvPr id="249" name="Image" descr="Image"/>
          <p:cNvPicPr>
            <a:picLocks noChangeAspect="1"/>
          </p:cNvPicPr>
          <p:nvPr/>
        </p:nvPicPr>
        <p:blipFill>
          <a:blip r:embed="rId6">
            <a:extLst/>
          </a:blip>
          <a:stretch>
            <a:fillRect/>
          </a:stretch>
        </p:blipFill>
        <p:spPr>
          <a:xfrm>
            <a:off x="16835142" y="3230349"/>
            <a:ext cx="3743897" cy="2107813"/>
          </a:xfrm>
          <a:prstGeom prst="rect">
            <a:avLst/>
          </a:prstGeom>
          <a:ln w="12700">
            <a:miter lim="400000"/>
          </a:ln>
        </p:spPr>
      </p:pic>
      <p:sp>
        <p:nvSpPr>
          <p:cNvPr id="250" name="Data repository oblivion"/>
          <p:cNvSpPr txBox="1"/>
          <p:nvPr/>
        </p:nvSpPr>
        <p:spPr>
          <a:xfrm>
            <a:off x="16672233" y="2627927"/>
            <a:ext cx="406971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repository oblivion</a:t>
            </a:r>
          </a:p>
        </p:txBody>
      </p:sp>
      <p:sp>
        <p:nvSpPr>
          <p:cNvPr id="251" name="Data saved on a repository that stops to be maintained, its location and content is forgotten, falling in this way into oblivion."/>
          <p:cNvSpPr/>
          <p:nvPr/>
        </p:nvSpPr>
        <p:spPr>
          <a:xfrm>
            <a:off x="16561248" y="5434513"/>
            <a:ext cx="429168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a repository that stops to be maintained, its location and content is forgotten, falling in this way into oblivion.</a:t>
            </a:r>
          </a:p>
        </p:txBody>
      </p:sp>
      <p:pic>
        <p:nvPicPr>
          <p:cNvPr id="252" name="Image" descr="Image"/>
          <p:cNvPicPr>
            <a:picLocks noChangeAspect="1"/>
          </p:cNvPicPr>
          <p:nvPr/>
        </p:nvPicPr>
        <p:blipFill>
          <a:blip r:embed="rId7">
            <a:extLst/>
          </a:blip>
          <a:srcRect l="23396" t="0" r="0" b="0"/>
          <a:stretch>
            <a:fillRect/>
          </a:stretch>
        </p:blipFill>
        <p:spPr>
          <a:xfrm>
            <a:off x="16740773" y="8311506"/>
            <a:ext cx="3932654" cy="2416337"/>
          </a:xfrm>
          <a:prstGeom prst="rect">
            <a:avLst/>
          </a:prstGeom>
          <a:ln w="12700">
            <a:miter lim="400000"/>
          </a:ln>
        </p:spPr>
      </p:pic>
      <p:sp>
        <p:nvSpPr>
          <p:cNvPr id="253" name="Data storage loss"/>
          <p:cNvSpPr txBox="1"/>
          <p:nvPr/>
        </p:nvSpPr>
        <p:spPr>
          <a:xfrm>
            <a:off x="17180068" y="7708871"/>
            <a:ext cx="305404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storage loss</a:t>
            </a:r>
          </a:p>
        </p:txBody>
      </p:sp>
      <p:sp>
        <p:nvSpPr>
          <p:cNvPr id="254" name="Data saved on media that gets damaged, lost, stolen, or destroyed by accident."/>
          <p:cNvSpPr/>
          <p:nvPr/>
        </p:nvSpPr>
        <p:spPr>
          <a:xfrm>
            <a:off x="17134437" y="10824028"/>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gets damaged, lost, stolen, or destroyed by accident.</a:t>
            </a:r>
          </a:p>
        </p:txBody>
      </p:sp>
      <p:sp>
        <p:nvSpPr>
          <p:cNvPr id="255" name="Multiple backups and checksum…"/>
          <p:cNvSpPr/>
          <p:nvPr/>
        </p:nvSpPr>
        <p:spPr>
          <a:xfrm>
            <a:off x="2656835" y="2498435"/>
            <a:ext cx="4657105"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Multiple backups</a:t>
            </a:r>
            <a:r>
              <a:t> and </a:t>
            </a:r>
            <a:r>
              <a:rPr b="1"/>
              <a:t>checksum</a:t>
            </a:r>
          </a:p>
          <a:p>
            <a:pPr algn="just">
              <a:lnSpc>
                <a:spcPct val="90000"/>
              </a:lnSpc>
              <a:spcBef>
                <a:spcPts val="4500"/>
              </a:spcBef>
              <a:defRPr sz="2600">
                <a:solidFill>
                  <a:srgbClr val="000000"/>
                </a:solidFill>
              </a:defRPr>
            </a:pPr>
            <a:r>
              <a:rPr sz="2400"/>
              <a:t>A checksum is a sequence of numbers and letters uniquely associated with a file. Comparing checksum of two data copies that are supposed to be identical reveal bit rot </a:t>
            </a:r>
            <a:r>
              <a:t>effects.</a:t>
            </a:r>
          </a:p>
        </p:txBody>
      </p:sp>
      <p:sp>
        <p:nvSpPr>
          <p:cNvPr id="256" name="What may happen to data?"/>
          <p:cNvSpPr txBox="1"/>
          <p:nvPr/>
        </p:nvSpPr>
        <p:spPr>
          <a:xfrm>
            <a:off x="9032240" y="979307"/>
            <a:ext cx="6319521"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What may happen to data?</a:t>
            </a:r>
          </a:p>
        </p:txBody>
      </p:sp>
      <p:sp>
        <p:nvSpPr>
          <p:cNvPr id="257" name="Approved"/>
          <p:cNvSpPr/>
          <p:nvPr/>
        </p:nvSpPr>
        <p:spPr>
          <a:xfrm>
            <a:off x="14400615" y="7064712"/>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 name="Choosing common and up to date file formats…"/>
          <p:cNvSpPr/>
          <p:nvPr/>
        </p:nvSpPr>
        <p:spPr>
          <a:xfrm>
            <a:off x="9804190" y="7650640"/>
            <a:ext cx="4775620" cy="4655432"/>
          </a:xfrm>
          <a:prstGeom prst="roundRect">
            <a:avLst>
              <a:gd name="adj" fmla="val 13878"/>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Choosing common and up to date file formats</a:t>
            </a:r>
          </a:p>
          <a:p>
            <a:pPr algn="just">
              <a:lnSpc>
                <a:spcPct val="90000"/>
              </a:lnSpc>
              <a:spcBef>
                <a:spcPts val="4500"/>
              </a:spcBef>
              <a:defRPr sz="2600">
                <a:solidFill>
                  <a:srgbClr val="000000"/>
                </a:solidFill>
              </a:defRPr>
            </a:pPr>
            <a:r>
              <a:rPr sz="2400"/>
              <a:t>Give priority to open formats instead of formats maintained by private</a:t>
            </a:r>
            <a:r>
              <a:t>. Stay up to date about the most common file formats and update your data repository accordingly.</a:t>
            </a:r>
          </a:p>
        </p:txBody>
      </p:sp>
      <p:sp>
        <p:nvSpPr>
          <p:cNvPr id="259" name="Approved"/>
          <p:cNvSpPr/>
          <p:nvPr/>
        </p:nvSpPr>
        <p:spPr>
          <a:xfrm>
            <a:off x="7256619" y="1839383"/>
            <a:ext cx="780593"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Image" descr="Image"/>
          <p:cNvPicPr>
            <a:picLocks noChangeAspect="1"/>
          </p:cNvPicPr>
          <p:nvPr/>
        </p:nvPicPr>
        <p:blipFill>
          <a:blip r:embed="rId2">
            <a:extLst/>
          </a:blip>
          <a:stretch>
            <a:fillRect/>
          </a:stretch>
        </p:blipFill>
        <p:spPr>
          <a:xfrm>
            <a:off x="3592153" y="3410474"/>
            <a:ext cx="2454772" cy="1645709"/>
          </a:xfrm>
          <a:prstGeom prst="rect">
            <a:avLst/>
          </a:prstGeom>
          <a:ln w="12700">
            <a:miter lim="400000"/>
          </a:ln>
        </p:spPr>
      </p:pic>
      <p:sp>
        <p:nvSpPr>
          <p:cNvPr id="262" name="Bit-Rot"/>
          <p:cNvSpPr txBox="1"/>
          <p:nvPr/>
        </p:nvSpPr>
        <p:spPr>
          <a:xfrm>
            <a:off x="4146680" y="2872930"/>
            <a:ext cx="1345718"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Bit-Rot</a:t>
            </a:r>
          </a:p>
        </p:txBody>
      </p:sp>
      <p:sp>
        <p:nvSpPr>
          <p:cNvPr id="263" name="Data degradation affecting SSD, magnetic media (hard disks) and optical media (CD, DVD)"/>
          <p:cNvSpPr/>
          <p:nvPr/>
        </p:nvSpPr>
        <p:spPr>
          <a:xfrm>
            <a:off x="3246886" y="5101316"/>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degradation affecting SSD, magnetic media (hard disks) and optical media (CD, DVD)</a:t>
            </a:r>
          </a:p>
        </p:txBody>
      </p:sp>
      <p:pic>
        <p:nvPicPr>
          <p:cNvPr id="264" name="Image" descr="Image"/>
          <p:cNvPicPr>
            <a:picLocks noChangeAspect="1"/>
          </p:cNvPicPr>
          <p:nvPr/>
        </p:nvPicPr>
        <p:blipFill>
          <a:blip r:embed="rId3">
            <a:extLst/>
          </a:blip>
          <a:stretch>
            <a:fillRect/>
          </a:stretch>
        </p:blipFill>
        <p:spPr>
          <a:xfrm>
            <a:off x="3541604" y="8534752"/>
            <a:ext cx="2887568" cy="1942546"/>
          </a:xfrm>
          <a:prstGeom prst="rect">
            <a:avLst/>
          </a:prstGeom>
          <a:ln w="12700">
            <a:miter lim="400000"/>
          </a:ln>
        </p:spPr>
      </p:pic>
      <p:sp>
        <p:nvSpPr>
          <p:cNvPr id="265" name="Outdated file format"/>
          <p:cNvSpPr txBox="1"/>
          <p:nvPr/>
        </p:nvSpPr>
        <p:spPr>
          <a:xfrm>
            <a:off x="10394619" y="7651905"/>
            <a:ext cx="3594762"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Outdated file format</a:t>
            </a:r>
          </a:p>
        </p:txBody>
      </p:sp>
      <p:sp>
        <p:nvSpPr>
          <p:cNvPr id="266" name="Data saved on media that, over time, became unreadable by modern computers"/>
          <p:cNvSpPr/>
          <p:nvPr/>
        </p:nvSpPr>
        <p:spPr>
          <a:xfrm>
            <a:off x="3412735" y="10579014"/>
            <a:ext cx="3145305"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over time, became unreadable by modern computers</a:t>
            </a:r>
          </a:p>
        </p:txBody>
      </p:sp>
      <p:pic>
        <p:nvPicPr>
          <p:cNvPr id="267" name="Image" descr="Image"/>
          <p:cNvPicPr>
            <a:picLocks noChangeAspect="1"/>
          </p:cNvPicPr>
          <p:nvPr/>
        </p:nvPicPr>
        <p:blipFill>
          <a:blip r:embed="rId4">
            <a:extLst/>
          </a:blip>
          <a:stretch>
            <a:fillRect/>
          </a:stretch>
        </p:blipFill>
        <p:spPr>
          <a:xfrm>
            <a:off x="10523169" y="3255716"/>
            <a:ext cx="3337662" cy="1883363"/>
          </a:xfrm>
          <a:prstGeom prst="rect">
            <a:avLst/>
          </a:prstGeom>
          <a:ln w="12700">
            <a:miter lim="400000"/>
          </a:ln>
        </p:spPr>
      </p:pic>
      <p:sp>
        <p:nvSpPr>
          <p:cNvPr id="268" name="Defective media"/>
          <p:cNvSpPr txBox="1"/>
          <p:nvPr/>
        </p:nvSpPr>
        <p:spPr>
          <a:xfrm>
            <a:off x="10733862" y="2650289"/>
            <a:ext cx="2916276"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Defective media</a:t>
            </a:r>
          </a:p>
        </p:txBody>
      </p:sp>
      <p:sp>
        <p:nvSpPr>
          <p:cNvPr id="269" name="Data saved on media that became defective or get damaged over time"/>
          <p:cNvSpPr/>
          <p:nvPr/>
        </p:nvSpPr>
        <p:spPr>
          <a:xfrm>
            <a:off x="10619347" y="5233230"/>
            <a:ext cx="3145305" cy="1033915"/>
          </a:xfrm>
          <a:prstGeom prst="roundRect">
            <a:avLst>
              <a:gd name="adj" fmla="val 18425"/>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became defective or get damaged over time</a:t>
            </a:r>
          </a:p>
        </p:txBody>
      </p:sp>
      <p:pic>
        <p:nvPicPr>
          <p:cNvPr id="270" name="Image" descr="Image"/>
          <p:cNvPicPr>
            <a:picLocks noChangeAspect="1"/>
          </p:cNvPicPr>
          <p:nvPr/>
        </p:nvPicPr>
        <p:blipFill>
          <a:blip r:embed="rId5">
            <a:extLst/>
          </a:blip>
          <a:stretch>
            <a:fillRect/>
          </a:stretch>
        </p:blipFill>
        <p:spPr>
          <a:xfrm>
            <a:off x="10983917" y="8259533"/>
            <a:ext cx="2416167" cy="2416167"/>
          </a:xfrm>
          <a:prstGeom prst="rect">
            <a:avLst/>
          </a:prstGeom>
          <a:ln w="12700">
            <a:miter lim="400000"/>
          </a:ln>
        </p:spPr>
      </p:pic>
      <p:sp>
        <p:nvSpPr>
          <p:cNvPr id="271" name="Outdated media"/>
          <p:cNvSpPr txBox="1"/>
          <p:nvPr/>
        </p:nvSpPr>
        <p:spPr>
          <a:xfrm>
            <a:off x="3585580" y="7927926"/>
            <a:ext cx="2799615"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Outdated media</a:t>
            </a:r>
          </a:p>
        </p:txBody>
      </p:sp>
      <p:sp>
        <p:nvSpPr>
          <p:cNvPr id="272" name="Data saved on file formats that become outdated, and so unreadable, over time"/>
          <p:cNvSpPr/>
          <p:nvPr/>
        </p:nvSpPr>
        <p:spPr>
          <a:xfrm>
            <a:off x="10619347" y="10772051"/>
            <a:ext cx="3145306" cy="1260670"/>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file formats that become outdated, and so unreadable, over time</a:t>
            </a:r>
          </a:p>
        </p:txBody>
      </p:sp>
      <p:pic>
        <p:nvPicPr>
          <p:cNvPr id="273" name="Image" descr="Image"/>
          <p:cNvPicPr>
            <a:picLocks noChangeAspect="1"/>
          </p:cNvPicPr>
          <p:nvPr/>
        </p:nvPicPr>
        <p:blipFill>
          <a:blip r:embed="rId6">
            <a:extLst/>
          </a:blip>
          <a:stretch>
            <a:fillRect/>
          </a:stretch>
        </p:blipFill>
        <p:spPr>
          <a:xfrm>
            <a:off x="16835142" y="3230349"/>
            <a:ext cx="3743897" cy="2107813"/>
          </a:xfrm>
          <a:prstGeom prst="rect">
            <a:avLst/>
          </a:prstGeom>
          <a:ln w="12700">
            <a:miter lim="400000"/>
          </a:ln>
        </p:spPr>
      </p:pic>
      <p:sp>
        <p:nvSpPr>
          <p:cNvPr id="274" name="Data repository oblivion"/>
          <p:cNvSpPr txBox="1"/>
          <p:nvPr/>
        </p:nvSpPr>
        <p:spPr>
          <a:xfrm>
            <a:off x="16672233" y="2627927"/>
            <a:ext cx="406971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repository oblivion</a:t>
            </a:r>
          </a:p>
        </p:txBody>
      </p:sp>
      <p:sp>
        <p:nvSpPr>
          <p:cNvPr id="275" name="Data saved on a repository that stops to be maintained, its location and content is forgotten, falling in this way into oblivion."/>
          <p:cNvSpPr/>
          <p:nvPr/>
        </p:nvSpPr>
        <p:spPr>
          <a:xfrm>
            <a:off x="16561248" y="5434513"/>
            <a:ext cx="429168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a repository that stops to be maintained, its location and content is forgotten, falling in this way into oblivion.</a:t>
            </a:r>
          </a:p>
        </p:txBody>
      </p:sp>
      <p:pic>
        <p:nvPicPr>
          <p:cNvPr id="276" name="Image" descr="Image"/>
          <p:cNvPicPr>
            <a:picLocks noChangeAspect="1"/>
          </p:cNvPicPr>
          <p:nvPr/>
        </p:nvPicPr>
        <p:blipFill>
          <a:blip r:embed="rId7">
            <a:extLst/>
          </a:blip>
          <a:srcRect l="23396" t="0" r="0" b="0"/>
          <a:stretch>
            <a:fillRect/>
          </a:stretch>
        </p:blipFill>
        <p:spPr>
          <a:xfrm>
            <a:off x="16740773" y="8311506"/>
            <a:ext cx="3932654" cy="2416337"/>
          </a:xfrm>
          <a:prstGeom prst="rect">
            <a:avLst/>
          </a:prstGeom>
          <a:ln w="12700">
            <a:miter lim="400000"/>
          </a:ln>
        </p:spPr>
      </p:pic>
      <p:sp>
        <p:nvSpPr>
          <p:cNvPr id="277" name="Data storage loss"/>
          <p:cNvSpPr txBox="1"/>
          <p:nvPr/>
        </p:nvSpPr>
        <p:spPr>
          <a:xfrm>
            <a:off x="17180068" y="7708871"/>
            <a:ext cx="305404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storage loss</a:t>
            </a:r>
          </a:p>
        </p:txBody>
      </p:sp>
      <p:sp>
        <p:nvSpPr>
          <p:cNvPr id="278" name="Data saved on media that gets damaged, lost, stolen, or destroyed by accident."/>
          <p:cNvSpPr/>
          <p:nvPr/>
        </p:nvSpPr>
        <p:spPr>
          <a:xfrm>
            <a:off x="17134437" y="10824028"/>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gets damaged, lost, stolen, or destroyed by accident.</a:t>
            </a:r>
          </a:p>
        </p:txBody>
      </p:sp>
      <p:sp>
        <p:nvSpPr>
          <p:cNvPr id="279" name="Multiple backups and checksum…"/>
          <p:cNvSpPr/>
          <p:nvPr/>
        </p:nvSpPr>
        <p:spPr>
          <a:xfrm>
            <a:off x="2656835" y="2498435"/>
            <a:ext cx="4657105"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Multiple backups</a:t>
            </a:r>
            <a:r>
              <a:t> and </a:t>
            </a:r>
            <a:r>
              <a:rPr b="1"/>
              <a:t>checksum</a:t>
            </a:r>
          </a:p>
          <a:p>
            <a:pPr algn="just">
              <a:lnSpc>
                <a:spcPct val="90000"/>
              </a:lnSpc>
              <a:spcBef>
                <a:spcPts val="4500"/>
              </a:spcBef>
              <a:defRPr sz="2600">
                <a:solidFill>
                  <a:srgbClr val="000000"/>
                </a:solidFill>
              </a:defRPr>
            </a:pPr>
            <a:r>
              <a:rPr sz="2400"/>
              <a:t>A checksum is a sequence of numbers and letters uniquely associated with a file. Comparing checksum of two data copies that are supposed to be identical reveal bit rot </a:t>
            </a:r>
            <a:r>
              <a:t>effects.</a:t>
            </a:r>
          </a:p>
        </p:txBody>
      </p:sp>
      <p:sp>
        <p:nvSpPr>
          <p:cNvPr id="280" name="What may happen to data?"/>
          <p:cNvSpPr txBox="1"/>
          <p:nvPr/>
        </p:nvSpPr>
        <p:spPr>
          <a:xfrm>
            <a:off x="9032240" y="979307"/>
            <a:ext cx="6319521"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What may happen to data?</a:t>
            </a:r>
          </a:p>
        </p:txBody>
      </p:sp>
      <p:sp>
        <p:nvSpPr>
          <p:cNvPr id="281" name="Hiring a data manager…"/>
          <p:cNvSpPr/>
          <p:nvPr/>
        </p:nvSpPr>
        <p:spPr>
          <a:xfrm>
            <a:off x="16378538" y="2498435"/>
            <a:ext cx="4657104"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Hiring a data manager</a:t>
            </a:r>
          </a:p>
          <a:p>
            <a:pPr algn="just">
              <a:lnSpc>
                <a:spcPct val="90000"/>
              </a:lnSpc>
              <a:spcBef>
                <a:spcPts val="4500"/>
              </a:spcBef>
              <a:defRPr sz="2600">
                <a:solidFill>
                  <a:srgbClr val="000000"/>
                </a:solidFill>
              </a:defRPr>
            </a:pPr>
            <a:r>
              <a:rPr sz="2400"/>
              <a:t>A data manager/specialist will be in change of organising and maintaining your data repository</a:t>
            </a:r>
            <a:r>
              <a:t>.</a:t>
            </a:r>
          </a:p>
        </p:txBody>
      </p:sp>
      <p:sp>
        <p:nvSpPr>
          <p:cNvPr id="282" name="Approved"/>
          <p:cNvSpPr/>
          <p:nvPr/>
        </p:nvSpPr>
        <p:spPr>
          <a:xfrm>
            <a:off x="21115323" y="1839383"/>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3" name="Approved"/>
          <p:cNvSpPr/>
          <p:nvPr/>
        </p:nvSpPr>
        <p:spPr>
          <a:xfrm>
            <a:off x="14400615" y="7064712"/>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4" name="Choosing common and up to date file formats…"/>
          <p:cNvSpPr/>
          <p:nvPr/>
        </p:nvSpPr>
        <p:spPr>
          <a:xfrm>
            <a:off x="9804190" y="7650640"/>
            <a:ext cx="4775620" cy="4655432"/>
          </a:xfrm>
          <a:prstGeom prst="roundRect">
            <a:avLst>
              <a:gd name="adj" fmla="val 13878"/>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Choosing common and up to date file formats</a:t>
            </a:r>
          </a:p>
          <a:p>
            <a:pPr algn="just">
              <a:lnSpc>
                <a:spcPct val="90000"/>
              </a:lnSpc>
              <a:spcBef>
                <a:spcPts val="4500"/>
              </a:spcBef>
              <a:defRPr sz="2600">
                <a:solidFill>
                  <a:srgbClr val="000000"/>
                </a:solidFill>
              </a:defRPr>
            </a:pPr>
            <a:r>
              <a:rPr sz="2400"/>
              <a:t>Give priority to open formats instead of formats maintained by private</a:t>
            </a:r>
            <a:r>
              <a:t>. Stay up to date about the most common file formats and update your data repository accordingly.</a:t>
            </a:r>
          </a:p>
        </p:txBody>
      </p:sp>
      <p:sp>
        <p:nvSpPr>
          <p:cNvPr id="285" name="Approved"/>
          <p:cNvSpPr/>
          <p:nvPr/>
        </p:nvSpPr>
        <p:spPr>
          <a:xfrm>
            <a:off x="7256619" y="1839383"/>
            <a:ext cx="780593"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extLst/>
          </a:blip>
          <a:stretch>
            <a:fillRect/>
          </a:stretch>
        </p:blipFill>
        <p:spPr>
          <a:xfrm>
            <a:off x="3592153" y="3410474"/>
            <a:ext cx="2454772" cy="1645709"/>
          </a:xfrm>
          <a:prstGeom prst="rect">
            <a:avLst/>
          </a:prstGeom>
          <a:ln w="12700">
            <a:miter lim="400000"/>
          </a:ln>
        </p:spPr>
      </p:pic>
      <p:sp>
        <p:nvSpPr>
          <p:cNvPr id="288" name="Bit-Rot"/>
          <p:cNvSpPr txBox="1"/>
          <p:nvPr/>
        </p:nvSpPr>
        <p:spPr>
          <a:xfrm>
            <a:off x="4146680" y="2872930"/>
            <a:ext cx="1345718"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Bit-Rot</a:t>
            </a:r>
          </a:p>
        </p:txBody>
      </p:sp>
      <p:sp>
        <p:nvSpPr>
          <p:cNvPr id="289" name="Data degradation affecting SSD, magnetic media (hard disks) and optical media (CD, DVD)"/>
          <p:cNvSpPr/>
          <p:nvPr/>
        </p:nvSpPr>
        <p:spPr>
          <a:xfrm>
            <a:off x="3246886" y="5101316"/>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degradation affecting SSD, magnetic media (hard disks) and optical media (CD, DVD)</a:t>
            </a:r>
          </a:p>
        </p:txBody>
      </p:sp>
      <p:pic>
        <p:nvPicPr>
          <p:cNvPr id="290" name="Image" descr="Image"/>
          <p:cNvPicPr>
            <a:picLocks noChangeAspect="1"/>
          </p:cNvPicPr>
          <p:nvPr/>
        </p:nvPicPr>
        <p:blipFill>
          <a:blip r:embed="rId3">
            <a:extLst/>
          </a:blip>
          <a:stretch>
            <a:fillRect/>
          </a:stretch>
        </p:blipFill>
        <p:spPr>
          <a:xfrm>
            <a:off x="3541604" y="8534752"/>
            <a:ext cx="2887568" cy="1942546"/>
          </a:xfrm>
          <a:prstGeom prst="rect">
            <a:avLst/>
          </a:prstGeom>
          <a:ln w="12700">
            <a:miter lim="400000"/>
          </a:ln>
        </p:spPr>
      </p:pic>
      <p:sp>
        <p:nvSpPr>
          <p:cNvPr id="291" name="Outdated file format"/>
          <p:cNvSpPr txBox="1"/>
          <p:nvPr/>
        </p:nvSpPr>
        <p:spPr>
          <a:xfrm>
            <a:off x="10394619" y="7651905"/>
            <a:ext cx="3594762"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Outdated file format</a:t>
            </a:r>
          </a:p>
        </p:txBody>
      </p:sp>
      <p:sp>
        <p:nvSpPr>
          <p:cNvPr id="292" name="Data saved on media that, over time, became unreadable by modern computers"/>
          <p:cNvSpPr/>
          <p:nvPr/>
        </p:nvSpPr>
        <p:spPr>
          <a:xfrm>
            <a:off x="3412735" y="10579014"/>
            <a:ext cx="3145305"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over time, became unreadable by modern computers</a:t>
            </a:r>
          </a:p>
        </p:txBody>
      </p:sp>
      <p:pic>
        <p:nvPicPr>
          <p:cNvPr id="293" name="Image" descr="Image"/>
          <p:cNvPicPr>
            <a:picLocks noChangeAspect="1"/>
          </p:cNvPicPr>
          <p:nvPr/>
        </p:nvPicPr>
        <p:blipFill>
          <a:blip r:embed="rId4">
            <a:extLst/>
          </a:blip>
          <a:stretch>
            <a:fillRect/>
          </a:stretch>
        </p:blipFill>
        <p:spPr>
          <a:xfrm>
            <a:off x="10523169" y="3255716"/>
            <a:ext cx="3337662" cy="1883363"/>
          </a:xfrm>
          <a:prstGeom prst="rect">
            <a:avLst/>
          </a:prstGeom>
          <a:ln w="12700">
            <a:miter lim="400000"/>
          </a:ln>
        </p:spPr>
      </p:pic>
      <p:sp>
        <p:nvSpPr>
          <p:cNvPr id="294" name="Defective media"/>
          <p:cNvSpPr txBox="1"/>
          <p:nvPr/>
        </p:nvSpPr>
        <p:spPr>
          <a:xfrm>
            <a:off x="10733862" y="2650289"/>
            <a:ext cx="2916276"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Defective media</a:t>
            </a:r>
          </a:p>
        </p:txBody>
      </p:sp>
      <p:sp>
        <p:nvSpPr>
          <p:cNvPr id="295" name="Data saved on media that became defective or get damaged over time"/>
          <p:cNvSpPr/>
          <p:nvPr/>
        </p:nvSpPr>
        <p:spPr>
          <a:xfrm>
            <a:off x="10619347" y="5233230"/>
            <a:ext cx="3145305" cy="1033915"/>
          </a:xfrm>
          <a:prstGeom prst="roundRect">
            <a:avLst>
              <a:gd name="adj" fmla="val 18425"/>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became defective or get damaged over time</a:t>
            </a:r>
          </a:p>
        </p:txBody>
      </p:sp>
      <p:pic>
        <p:nvPicPr>
          <p:cNvPr id="296" name="Image" descr="Image"/>
          <p:cNvPicPr>
            <a:picLocks noChangeAspect="1"/>
          </p:cNvPicPr>
          <p:nvPr/>
        </p:nvPicPr>
        <p:blipFill>
          <a:blip r:embed="rId5">
            <a:extLst/>
          </a:blip>
          <a:stretch>
            <a:fillRect/>
          </a:stretch>
        </p:blipFill>
        <p:spPr>
          <a:xfrm>
            <a:off x="10983917" y="8259533"/>
            <a:ext cx="2416167" cy="2416167"/>
          </a:xfrm>
          <a:prstGeom prst="rect">
            <a:avLst/>
          </a:prstGeom>
          <a:ln w="12700">
            <a:miter lim="400000"/>
          </a:ln>
        </p:spPr>
      </p:pic>
      <p:sp>
        <p:nvSpPr>
          <p:cNvPr id="297" name="Outdated media"/>
          <p:cNvSpPr txBox="1"/>
          <p:nvPr/>
        </p:nvSpPr>
        <p:spPr>
          <a:xfrm>
            <a:off x="3585580" y="7927926"/>
            <a:ext cx="2799615"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Outdated media</a:t>
            </a:r>
          </a:p>
        </p:txBody>
      </p:sp>
      <p:sp>
        <p:nvSpPr>
          <p:cNvPr id="298" name="Data saved on file formats that become outdated, and so unreadable, over time"/>
          <p:cNvSpPr/>
          <p:nvPr/>
        </p:nvSpPr>
        <p:spPr>
          <a:xfrm>
            <a:off x="10619347" y="10772051"/>
            <a:ext cx="3145306" cy="1260670"/>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file formats that become outdated, and so unreadable, over time</a:t>
            </a:r>
          </a:p>
        </p:txBody>
      </p:sp>
      <p:pic>
        <p:nvPicPr>
          <p:cNvPr id="299" name="Image" descr="Image"/>
          <p:cNvPicPr>
            <a:picLocks noChangeAspect="1"/>
          </p:cNvPicPr>
          <p:nvPr/>
        </p:nvPicPr>
        <p:blipFill>
          <a:blip r:embed="rId6">
            <a:extLst/>
          </a:blip>
          <a:stretch>
            <a:fillRect/>
          </a:stretch>
        </p:blipFill>
        <p:spPr>
          <a:xfrm>
            <a:off x="16835142" y="3230349"/>
            <a:ext cx="3743897" cy="2107813"/>
          </a:xfrm>
          <a:prstGeom prst="rect">
            <a:avLst/>
          </a:prstGeom>
          <a:ln w="12700">
            <a:miter lim="400000"/>
          </a:ln>
        </p:spPr>
      </p:pic>
      <p:sp>
        <p:nvSpPr>
          <p:cNvPr id="300" name="Data repository oblivion"/>
          <p:cNvSpPr txBox="1"/>
          <p:nvPr/>
        </p:nvSpPr>
        <p:spPr>
          <a:xfrm>
            <a:off x="16672233" y="2627927"/>
            <a:ext cx="406971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repository oblivion</a:t>
            </a:r>
          </a:p>
        </p:txBody>
      </p:sp>
      <p:sp>
        <p:nvSpPr>
          <p:cNvPr id="301" name="Data saved on a repository that stops to be maintained, its location and content is forgotten, falling in this way into oblivion."/>
          <p:cNvSpPr/>
          <p:nvPr/>
        </p:nvSpPr>
        <p:spPr>
          <a:xfrm>
            <a:off x="16561248" y="5434513"/>
            <a:ext cx="429168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a repository that stops to be maintained, its location and content is forgotten, falling in this way into oblivion.</a:t>
            </a:r>
          </a:p>
        </p:txBody>
      </p:sp>
      <p:pic>
        <p:nvPicPr>
          <p:cNvPr id="302" name="Image" descr="Image"/>
          <p:cNvPicPr>
            <a:picLocks noChangeAspect="1"/>
          </p:cNvPicPr>
          <p:nvPr/>
        </p:nvPicPr>
        <p:blipFill>
          <a:blip r:embed="rId7">
            <a:extLst/>
          </a:blip>
          <a:srcRect l="23396" t="0" r="0" b="0"/>
          <a:stretch>
            <a:fillRect/>
          </a:stretch>
        </p:blipFill>
        <p:spPr>
          <a:xfrm>
            <a:off x="16740773" y="8311506"/>
            <a:ext cx="3932654" cy="2416337"/>
          </a:xfrm>
          <a:prstGeom prst="rect">
            <a:avLst/>
          </a:prstGeom>
          <a:ln w="12700">
            <a:miter lim="400000"/>
          </a:ln>
        </p:spPr>
      </p:pic>
      <p:sp>
        <p:nvSpPr>
          <p:cNvPr id="303" name="Data storage loss"/>
          <p:cNvSpPr txBox="1"/>
          <p:nvPr/>
        </p:nvSpPr>
        <p:spPr>
          <a:xfrm>
            <a:off x="17180068" y="7708871"/>
            <a:ext cx="305404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storage loss</a:t>
            </a:r>
          </a:p>
        </p:txBody>
      </p:sp>
      <p:sp>
        <p:nvSpPr>
          <p:cNvPr id="304" name="Data saved on media that gets damaged, lost, stolen, or destroyed by accident."/>
          <p:cNvSpPr/>
          <p:nvPr/>
        </p:nvSpPr>
        <p:spPr>
          <a:xfrm>
            <a:off x="17134437" y="10824028"/>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gets damaged, lost, stolen, or destroyed by accident.</a:t>
            </a:r>
          </a:p>
        </p:txBody>
      </p:sp>
      <p:sp>
        <p:nvSpPr>
          <p:cNvPr id="305" name="Multiple backups and checksum…"/>
          <p:cNvSpPr/>
          <p:nvPr/>
        </p:nvSpPr>
        <p:spPr>
          <a:xfrm>
            <a:off x="2656835" y="2498435"/>
            <a:ext cx="4657105"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Multiple backups</a:t>
            </a:r>
            <a:r>
              <a:t> and </a:t>
            </a:r>
            <a:r>
              <a:rPr b="1"/>
              <a:t>checksum</a:t>
            </a:r>
          </a:p>
          <a:p>
            <a:pPr algn="just">
              <a:lnSpc>
                <a:spcPct val="90000"/>
              </a:lnSpc>
              <a:spcBef>
                <a:spcPts val="4500"/>
              </a:spcBef>
              <a:defRPr sz="2600">
                <a:solidFill>
                  <a:srgbClr val="000000"/>
                </a:solidFill>
              </a:defRPr>
            </a:pPr>
            <a:r>
              <a:rPr sz="2400"/>
              <a:t>A checksum is a sequence of numbers and letters uniquely associated with a file. Comparing checksum of two data copies that are supposed to be identical reveal bit rot </a:t>
            </a:r>
            <a:r>
              <a:t>effects.</a:t>
            </a:r>
          </a:p>
        </p:txBody>
      </p:sp>
      <p:sp>
        <p:nvSpPr>
          <p:cNvPr id="306" name="What may happen to data?"/>
          <p:cNvSpPr txBox="1"/>
          <p:nvPr/>
        </p:nvSpPr>
        <p:spPr>
          <a:xfrm>
            <a:off x="9032240" y="979307"/>
            <a:ext cx="6319521"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What may happen to data?</a:t>
            </a:r>
          </a:p>
        </p:txBody>
      </p:sp>
      <p:sp>
        <p:nvSpPr>
          <p:cNvPr id="307" name="Hiring a data manager…"/>
          <p:cNvSpPr/>
          <p:nvPr/>
        </p:nvSpPr>
        <p:spPr>
          <a:xfrm>
            <a:off x="16378538" y="2498435"/>
            <a:ext cx="4657104"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Hiring a data manager</a:t>
            </a:r>
          </a:p>
          <a:p>
            <a:pPr algn="just">
              <a:lnSpc>
                <a:spcPct val="90000"/>
              </a:lnSpc>
              <a:spcBef>
                <a:spcPts val="4500"/>
              </a:spcBef>
              <a:defRPr sz="2600">
                <a:solidFill>
                  <a:srgbClr val="000000"/>
                </a:solidFill>
              </a:defRPr>
            </a:pPr>
            <a:r>
              <a:rPr sz="2400"/>
              <a:t>A data manager/specialist will be in change of organising and maintaining your data repository</a:t>
            </a:r>
            <a:r>
              <a:t>.</a:t>
            </a:r>
          </a:p>
        </p:txBody>
      </p:sp>
      <p:sp>
        <p:nvSpPr>
          <p:cNvPr id="308" name="Approved"/>
          <p:cNvSpPr/>
          <p:nvPr/>
        </p:nvSpPr>
        <p:spPr>
          <a:xfrm>
            <a:off x="21115323" y="1839383"/>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09" name="Approved"/>
          <p:cNvSpPr/>
          <p:nvPr/>
        </p:nvSpPr>
        <p:spPr>
          <a:xfrm>
            <a:off x="14400615" y="7064712"/>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10" name="Choosing common and up to date file formats…"/>
          <p:cNvSpPr/>
          <p:nvPr/>
        </p:nvSpPr>
        <p:spPr>
          <a:xfrm>
            <a:off x="9804190" y="7650640"/>
            <a:ext cx="4775620" cy="4655432"/>
          </a:xfrm>
          <a:prstGeom prst="roundRect">
            <a:avLst>
              <a:gd name="adj" fmla="val 13878"/>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Choosing common and up to date file formats</a:t>
            </a:r>
          </a:p>
          <a:p>
            <a:pPr algn="just">
              <a:lnSpc>
                <a:spcPct val="90000"/>
              </a:lnSpc>
              <a:spcBef>
                <a:spcPts val="4500"/>
              </a:spcBef>
              <a:defRPr sz="2600">
                <a:solidFill>
                  <a:srgbClr val="000000"/>
                </a:solidFill>
              </a:defRPr>
            </a:pPr>
            <a:r>
              <a:rPr sz="2400"/>
              <a:t>Give priority to open formats instead of formats maintained by private</a:t>
            </a:r>
            <a:r>
              <a:t>. Stay up to date about the most common file formats and update your data repository accordingly.</a:t>
            </a:r>
          </a:p>
        </p:txBody>
      </p:sp>
      <p:sp>
        <p:nvSpPr>
          <p:cNvPr id="311" name="Multiple backups…"/>
          <p:cNvSpPr/>
          <p:nvPr/>
        </p:nvSpPr>
        <p:spPr>
          <a:xfrm>
            <a:off x="16378538" y="7708871"/>
            <a:ext cx="4657104" cy="4416884"/>
          </a:xfrm>
          <a:prstGeom prst="roundRect">
            <a:avLst>
              <a:gd name="adj" fmla="val 14627"/>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Multiple backups</a:t>
            </a:r>
          </a:p>
          <a:p>
            <a:pPr algn="just">
              <a:lnSpc>
                <a:spcPct val="90000"/>
              </a:lnSpc>
              <a:spcBef>
                <a:spcPts val="4500"/>
              </a:spcBef>
              <a:defRPr>
                <a:solidFill>
                  <a:srgbClr val="000000"/>
                </a:solidFill>
              </a:defRPr>
            </a:pPr>
            <a:r>
              <a:t>Making multiple backups of your data in different locations is an effective measure against data loss.</a:t>
            </a:r>
          </a:p>
        </p:txBody>
      </p:sp>
      <p:sp>
        <p:nvSpPr>
          <p:cNvPr id="312" name="Approved"/>
          <p:cNvSpPr/>
          <p:nvPr/>
        </p:nvSpPr>
        <p:spPr>
          <a:xfrm>
            <a:off x="21115323" y="7064712"/>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13" name="Approved"/>
          <p:cNvSpPr/>
          <p:nvPr/>
        </p:nvSpPr>
        <p:spPr>
          <a:xfrm>
            <a:off x="7256619" y="1839383"/>
            <a:ext cx="780593"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Image" descr="Image"/>
          <p:cNvPicPr>
            <a:picLocks noChangeAspect="1"/>
          </p:cNvPicPr>
          <p:nvPr/>
        </p:nvPicPr>
        <p:blipFill>
          <a:blip r:embed="rId2">
            <a:extLst/>
          </a:blip>
          <a:stretch>
            <a:fillRect/>
          </a:stretch>
        </p:blipFill>
        <p:spPr>
          <a:xfrm>
            <a:off x="3592153" y="3410474"/>
            <a:ext cx="2454772" cy="1645709"/>
          </a:xfrm>
          <a:prstGeom prst="rect">
            <a:avLst/>
          </a:prstGeom>
          <a:ln w="12700">
            <a:miter lim="400000"/>
          </a:ln>
        </p:spPr>
      </p:pic>
      <p:sp>
        <p:nvSpPr>
          <p:cNvPr id="316" name="Bit-Rot"/>
          <p:cNvSpPr txBox="1"/>
          <p:nvPr/>
        </p:nvSpPr>
        <p:spPr>
          <a:xfrm>
            <a:off x="4146680" y="2872930"/>
            <a:ext cx="1345718"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Bit-Rot</a:t>
            </a:r>
          </a:p>
        </p:txBody>
      </p:sp>
      <p:sp>
        <p:nvSpPr>
          <p:cNvPr id="317" name="Data degradation affecting SSD, magnetic media (hard disks) and optical media (CD, DVD)"/>
          <p:cNvSpPr/>
          <p:nvPr/>
        </p:nvSpPr>
        <p:spPr>
          <a:xfrm>
            <a:off x="3246886" y="5101316"/>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degradation affecting SSD, magnetic media (hard disks) and optical media (CD, DVD)</a:t>
            </a:r>
          </a:p>
        </p:txBody>
      </p:sp>
      <p:pic>
        <p:nvPicPr>
          <p:cNvPr id="318" name="Image" descr="Image"/>
          <p:cNvPicPr>
            <a:picLocks noChangeAspect="1"/>
          </p:cNvPicPr>
          <p:nvPr/>
        </p:nvPicPr>
        <p:blipFill>
          <a:blip r:embed="rId3">
            <a:extLst/>
          </a:blip>
          <a:stretch>
            <a:fillRect/>
          </a:stretch>
        </p:blipFill>
        <p:spPr>
          <a:xfrm>
            <a:off x="3541604" y="8534752"/>
            <a:ext cx="2887568" cy="1942546"/>
          </a:xfrm>
          <a:prstGeom prst="rect">
            <a:avLst/>
          </a:prstGeom>
          <a:ln w="12700">
            <a:miter lim="400000"/>
          </a:ln>
        </p:spPr>
      </p:pic>
      <p:sp>
        <p:nvSpPr>
          <p:cNvPr id="319" name="Outdated file format"/>
          <p:cNvSpPr txBox="1"/>
          <p:nvPr/>
        </p:nvSpPr>
        <p:spPr>
          <a:xfrm>
            <a:off x="10394619" y="7651905"/>
            <a:ext cx="3594762"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Outdated file format</a:t>
            </a:r>
          </a:p>
        </p:txBody>
      </p:sp>
      <p:sp>
        <p:nvSpPr>
          <p:cNvPr id="320" name="Data saved on media that, over time, became unreadable by modern computers"/>
          <p:cNvSpPr/>
          <p:nvPr/>
        </p:nvSpPr>
        <p:spPr>
          <a:xfrm>
            <a:off x="3412735" y="10579014"/>
            <a:ext cx="3145305"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over time, became unreadable by modern computers</a:t>
            </a:r>
          </a:p>
        </p:txBody>
      </p:sp>
      <p:pic>
        <p:nvPicPr>
          <p:cNvPr id="321" name="Image" descr="Image"/>
          <p:cNvPicPr>
            <a:picLocks noChangeAspect="1"/>
          </p:cNvPicPr>
          <p:nvPr/>
        </p:nvPicPr>
        <p:blipFill>
          <a:blip r:embed="rId4">
            <a:extLst/>
          </a:blip>
          <a:stretch>
            <a:fillRect/>
          </a:stretch>
        </p:blipFill>
        <p:spPr>
          <a:xfrm>
            <a:off x="10523169" y="3255716"/>
            <a:ext cx="3337662" cy="1883363"/>
          </a:xfrm>
          <a:prstGeom prst="rect">
            <a:avLst/>
          </a:prstGeom>
          <a:ln w="12700">
            <a:miter lim="400000"/>
          </a:ln>
        </p:spPr>
      </p:pic>
      <p:sp>
        <p:nvSpPr>
          <p:cNvPr id="322" name="Defective media"/>
          <p:cNvSpPr txBox="1"/>
          <p:nvPr/>
        </p:nvSpPr>
        <p:spPr>
          <a:xfrm>
            <a:off x="10733862" y="2650289"/>
            <a:ext cx="2916276" cy="586586"/>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rgbClr val="000000"/>
                </a:solidFill>
              </a:defRPr>
            </a:lvl1pPr>
          </a:lstStyle>
          <a:p>
            <a:pPr/>
            <a:r>
              <a:t>Defective media</a:t>
            </a:r>
          </a:p>
        </p:txBody>
      </p:sp>
      <p:sp>
        <p:nvSpPr>
          <p:cNvPr id="323" name="Data saved on media that became defective or get damaged over time"/>
          <p:cNvSpPr/>
          <p:nvPr/>
        </p:nvSpPr>
        <p:spPr>
          <a:xfrm>
            <a:off x="10619347" y="5233230"/>
            <a:ext cx="3145305" cy="1033915"/>
          </a:xfrm>
          <a:prstGeom prst="roundRect">
            <a:avLst>
              <a:gd name="adj" fmla="val 18425"/>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became defective or get damaged over time</a:t>
            </a:r>
          </a:p>
        </p:txBody>
      </p:sp>
      <p:pic>
        <p:nvPicPr>
          <p:cNvPr id="324" name="Image" descr="Image"/>
          <p:cNvPicPr>
            <a:picLocks noChangeAspect="1"/>
          </p:cNvPicPr>
          <p:nvPr/>
        </p:nvPicPr>
        <p:blipFill>
          <a:blip r:embed="rId5">
            <a:extLst/>
          </a:blip>
          <a:stretch>
            <a:fillRect/>
          </a:stretch>
        </p:blipFill>
        <p:spPr>
          <a:xfrm>
            <a:off x="10983917" y="8259533"/>
            <a:ext cx="2416167" cy="2416167"/>
          </a:xfrm>
          <a:prstGeom prst="rect">
            <a:avLst/>
          </a:prstGeom>
          <a:ln w="12700">
            <a:miter lim="400000"/>
          </a:ln>
        </p:spPr>
      </p:pic>
      <p:sp>
        <p:nvSpPr>
          <p:cNvPr id="325" name="Outdated media"/>
          <p:cNvSpPr txBox="1"/>
          <p:nvPr/>
        </p:nvSpPr>
        <p:spPr>
          <a:xfrm>
            <a:off x="3585580" y="7927926"/>
            <a:ext cx="2799615"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Outdated media</a:t>
            </a:r>
          </a:p>
        </p:txBody>
      </p:sp>
      <p:sp>
        <p:nvSpPr>
          <p:cNvPr id="326" name="Data saved on file formats that become outdated, and so unreadable, over time"/>
          <p:cNvSpPr/>
          <p:nvPr/>
        </p:nvSpPr>
        <p:spPr>
          <a:xfrm>
            <a:off x="10619347" y="10772051"/>
            <a:ext cx="3145306" cy="1260670"/>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file formats that become outdated, and so unreadable, over time</a:t>
            </a:r>
          </a:p>
        </p:txBody>
      </p:sp>
      <p:pic>
        <p:nvPicPr>
          <p:cNvPr id="327" name="Image" descr="Image"/>
          <p:cNvPicPr>
            <a:picLocks noChangeAspect="1"/>
          </p:cNvPicPr>
          <p:nvPr/>
        </p:nvPicPr>
        <p:blipFill>
          <a:blip r:embed="rId6">
            <a:extLst/>
          </a:blip>
          <a:stretch>
            <a:fillRect/>
          </a:stretch>
        </p:blipFill>
        <p:spPr>
          <a:xfrm>
            <a:off x="16835142" y="3230349"/>
            <a:ext cx="3743897" cy="2107813"/>
          </a:xfrm>
          <a:prstGeom prst="rect">
            <a:avLst/>
          </a:prstGeom>
          <a:ln w="12700">
            <a:miter lim="400000"/>
          </a:ln>
        </p:spPr>
      </p:pic>
      <p:sp>
        <p:nvSpPr>
          <p:cNvPr id="328" name="Data repository oblivion"/>
          <p:cNvSpPr txBox="1"/>
          <p:nvPr/>
        </p:nvSpPr>
        <p:spPr>
          <a:xfrm>
            <a:off x="16672233" y="2627927"/>
            <a:ext cx="406971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repository oblivion</a:t>
            </a:r>
          </a:p>
        </p:txBody>
      </p:sp>
      <p:sp>
        <p:nvSpPr>
          <p:cNvPr id="329" name="Data saved on a repository that stops to be maintained, its location and content is forgotten, falling in this way into oblivion."/>
          <p:cNvSpPr/>
          <p:nvPr/>
        </p:nvSpPr>
        <p:spPr>
          <a:xfrm>
            <a:off x="16561248" y="5434513"/>
            <a:ext cx="429168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a repository that stops to be maintained, its location and content is forgotten, falling in this way into oblivion.</a:t>
            </a:r>
          </a:p>
        </p:txBody>
      </p:sp>
      <p:pic>
        <p:nvPicPr>
          <p:cNvPr id="330" name="Image" descr="Image"/>
          <p:cNvPicPr>
            <a:picLocks noChangeAspect="1"/>
          </p:cNvPicPr>
          <p:nvPr/>
        </p:nvPicPr>
        <p:blipFill>
          <a:blip r:embed="rId7">
            <a:extLst/>
          </a:blip>
          <a:srcRect l="23396" t="0" r="0" b="0"/>
          <a:stretch>
            <a:fillRect/>
          </a:stretch>
        </p:blipFill>
        <p:spPr>
          <a:xfrm>
            <a:off x="16740773" y="8311506"/>
            <a:ext cx="3932654" cy="2416337"/>
          </a:xfrm>
          <a:prstGeom prst="rect">
            <a:avLst/>
          </a:prstGeom>
          <a:ln w="12700">
            <a:miter lim="400000"/>
          </a:ln>
        </p:spPr>
      </p:pic>
      <p:sp>
        <p:nvSpPr>
          <p:cNvPr id="331" name="Data storage loss"/>
          <p:cNvSpPr txBox="1"/>
          <p:nvPr/>
        </p:nvSpPr>
        <p:spPr>
          <a:xfrm>
            <a:off x="17180068" y="7708871"/>
            <a:ext cx="3054046" cy="574254"/>
          </a:xfrm>
          <a:prstGeom prst="rect">
            <a:avLst/>
          </a:pr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rgbClr val="000000"/>
                </a:solidFill>
              </a:defRPr>
            </a:lvl1pPr>
          </a:lstStyle>
          <a:p>
            <a:pPr/>
            <a:r>
              <a:t>Data storage loss</a:t>
            </a:r>
          </a:p>
        </p:txBody>
      </p:sp>
      <p:sp>
        <p:nvSpPr>
          <p:cNvPr id="332" name="Data saved on media that gets damaged, lost, stolen, or destroyed by accident."/>
          <p:cNvSpPr/>
          <p:nvPr/>
        </p:nvSpPr>
        <p:spPr>
          <a:xfrm>
            <a:off x="17134437" y="10824028"/>
            <a:ext cx="3145306" cy="1260671"/>
          </a:xfrm>
          <a:prstGeom prst="roundRect">
            <a:avLst>
              <a:gd name="adj" fmla="val 15111"/>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lstStyle>
            <a:lvl1pPr algn="just">
              <a:lnSpc>
                <a:spcPct val="90000"/>
              </a:lnSpc>
              <a:spcBef>
                <a:spcPts val="4500"/>
              </a:spcBef>
              <a:defRPr sz="2000">
                <a:solidFill>
                  <a:srgbClr val="000000"/>
                </a:solidFill>
              </a:defRPr>
            </a:lvl1pPr>
          </a:lstStyle>
          <a:p>
            <a:pPr/>
            <a:r>
              <a:t>Data saved on media that gets damaged, lost, stolen, or destroyed by accident.</a:t>
            </a:r>
          </a:p>
        </p:txBody>
      </p:sp>
      <p:sp>
        <p:nvSpPr>
          <p:cNvPr id="333" name="Multiple backups and checksum…"/>
          <p:cNvSpPr/>
          <p:nvPr/>
        </p:nvSpPr>
        <p:spPr>
          <a:xfrm>
            <a:off x="2656835" y="2498435"/>
            <a:ext cx="4657105"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Multiple backups</a:t>
            </a:r>
            <a:r>
              <a:t> and </a:t>
            </a:r>
            <a:r>
              <a:rPr b="1"/>
              <a:t>checksum</a:t>
            </a:r>
          </a:p>
          <a:p>
            <a:pPr algn="just">
              <a:lnSpc>
                <a:spcPct val="90000"/>
              </a:lnSpc>
              <a:spcBef>
                <a:spcPts val="4500"/>
              </a:spcBef>
              <a:defRPr sz="2600">
                <a:solidFill>
                  <a:srgbClr val="000000"/>
                </a:solidFill>
              </a:defRPr>
            </a:pPr>
            <a:r>
              <a:rPr sz="2400"/>
              <a:t>A checksum is a sequence of numbers and letters uniquely associated with a file. Comparing checksum of two data copies that are supposed to be identical reveal bit rot </a:t>
            </a:r>
            <a:r>
              <a:t>effects.</a:t>
            </a:r>
          </a:p>
        </p:txBody>
      </p:sp>
      <p:sp>
        <p:nvSpPr>
          <p:cNvPr id="334" name="Approved"/>
          <p:cNvSpPr/>
          <p:nvPr/>
        </p:nvSpPr>
        <p:spPr>
          <a:xfrm>
            <a:off x="14400615" y="1839383"/>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35" name="What may happen to data?"/>
          <p:cNvSpPr txBox="1"/>
          <p:nvPr/>
        </p:nvSpPr>
        <p:spPr>
          <a:xfrm>
            <a:off x="9032240" y="979307"/>
            <a:ext cx="6319521" cy="704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latin typeface="Akkurat"/>
                <a:ea typeface="Akkurat"/>
                <a:cs typeface="Akkurat"/>
                <a:sym typeface="Akkurat"/>
              </a:defRPr>
            </a:lvl1pPr>
          </a:lstStyle>
          <a:p>
            <a:pPr/>
            <a:r>
              <a:t>What may happen to data?</a:t>
            </a:r>
          </a:p>
        </p:txBody>
      </p:sp>
      <p:sp>
        <p:nvSpPr>
          <p:cNvPr id="336" name="Refreshing data…"/>
          <p:cNvSpPr/>
          <p:nvPr/>
        </p:nvSpPr>
        <p:spPr>
          <a:xfrm>
            <a:off x="9863448" y="2498435"/>
            <a:ext cx="4657105"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Refreshing data</a:t>
            </a:r>
          </a:p>
          <a:p>
            <a:pPr algn="just">
              <a:lnSpc>
                <a:spcPct val="90000"/>
              </a:lnSpc>
              <a:spcBef>
                <a:spcPts val="4500"/>
              </a:spcBef>
              <a:defRPr sz="2600">
                <a:solidFill>
                  <a:srgbClr val="000000"/>
                </a:solidFill>
              </a:defRPr>
            </a:pPr>
            <a:r>
              <a:rPr sz="2400"/>
              <a:t>The concept is simple: make a copy of your data in new storage media before the old one stops operating correctly</a:t>
            </a:r>
            <a:r>
              <a:t>.</a:t>
            </a:r>
          </a:p>
        </p:txBody>
      </p:sp>
      <p:sp>
        <p:nvSpPr>
          <p:cNvPr id="337" name="Hiring a data manager…"/>
          <p:cNvSpPr/>
          <p:nvPr/>
        </p:nvSpPr>
        <p:spPr>
          <a:xfrm>
            <a:off x="16378538" y="2498435"/>
            <a:ext cx="4657104" cy="4307191"/>
          </a:xfrm>
          <a:prstGeom prst="roundRect">
            <a:avLst>
              <a:gd name="adj" fmla="val 15000"/>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Hiring a data manager</a:t>
            </a:r>
          </a:p>
          <a:p>
            <a:pPr algn="just">
              <a:lnSpc>
                <a:spcPct val="90000"/>
              </a:lnSpc>
              <a:spcBef>
                <a:spcPts val="4500"/>
              </a:spcBef>
              <a:defRPr sz="2600">
                <a:solidFill>
                  <a:srgbClr val="000000"/>
                </a:solidFill>
              </a:defRPr>
            </a:pPr>
            <a:r>
              <a:rPr sz="2400"/>
              <a:t>A data manager/specialist will be in change of organising and maintaining your data repository</a:t>
            </a:r>
            <a:r>
              <a:t>.</a:t>
            </a:r>
          </a:p>
        </p:txBody>
      </p:sp>
      <p:sp>
        <p:nvSpPr>
          <p:cNvPr id="338" name="Approved"/>
          <p:cNvSpPr/>
          <p:nvPr/>
        </p:nvSpPr>
        <p:spPr>
          <a:xfrm>
            <a:off x="21115323" y="1839383"/>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39" name="Approved"/>
          <p:cNvSpPr/>
          <p:nvPr/>
        </p:nvSpPr>
        <p:spPr>
          <a:xfrm>
            <a:off x="14400615" y="7064712"/>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0" name="Choosing common and up to date file formats…"/>
          <p:cNvSpPr/>
          <p:nvPr/>
        </p:nvSpPr>
        <p:spPr>
          <a:xfrm>
            <a:off x="9804190" y="7650640"/>
            <a:ext cx="4775620" cy="4655432"/>
          </a:xfrm>
          <a:prstGeom prst="roundRect">
            <a:avLst>
              <a:gd name="adj" fmla="val 13878"/>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Choosing common and up to date file formats</a:t>
            </a:r>
          </a:p>
          <a:p>
            <a:pPr algn="just">
              <a:lnSpc>
                <a:spcPct val="90000"/>
              </a:lnSpc>
              <a:spcBef>
                <a:spcPts val="4500"/>
              </a:spcBef>
              <a:defRPr sz="2600">
                <a:solidFill>
                  <a:srgbClr val="000000"/>
                </a:solidFill>
              </a:defRPr>
            </a:pPr>
            <a:r>
              <a:rPr sz="2400"/>
              <a:t>Give priority to open formats instead of formats maintained by private</a:t>
            </a:r>
            <a:r>
              <a:t>. Stay up to date about the most common file formats and update your data repository accordingly.</a:t>
            </a:r>
          </a:p>
        </p:txBody>
      </p:sp>
      <p:sp>
        <p:nvSpPr>
          <p:cNvPr id="341" name="Multiple backups…"/>
          <p:cNvSpPr/>
          <p:nvPr/>
        </p:nvSpPr>
        <p:spPr>
          <a:xfrm>
            <a:off x="16378538" y="7708871"/>
            <a:ext cx="4657104" cy="4416884"/>
          </a:xfrm>
          <a:prstGeom prst="roundRect">
            <a:avLst>
              <a:gd name="adj" fmla="val 14627"/>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spcBef>
                <a:spcPts val="4500"/>
              </a:spcBef>
              <a:defRPr sz="3000">
                <a:solidFill>
                  <a:srgbClr val="000000"/>
                </a:solidFill>
              </a:defRPr>
            </a:pPr>
            <a:r>
              <a:rPr b="1"/>
              <a:t>Multiple backups</a:t>
            </a:r>
          </a:p>
          <a:p>
            <a:pPr algn="just">
              <a:lnSpc>
                <a:spcPct val="90000"/>
              </a:lnSpc>
              <a:spcBef>
                <a:spcPts val="4500"/>
              </a:spcBef>
              <a:defRPr>
                <a:solidFill>
                  <a:srgbClr val="000000"/>
                </a:solidFill>
              </a:defRPr>
            </a:pPr>
            <a:r>
              <a:t>Making multiple backups of your data in different locations is an effective measure against data loss.</a:t>
            </a:r>
          </a:p>
        </p:txBody>
      </p:sp>
      <p:sp>
        <p:nvSpPr>
          <p:cNvPr id="342" name="Approved"/>
          <p:cNvSpPr/>
          <p:nvPr/>
        </p:nvSpPr>
        <p:spPr>
          <a:xfrm>
            <a:off x="21115323" y="7064712"/>
            <a:ext cx="780594"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3" name="Approved"/>
          <p:cNvSpPr/>
          <p:nvPr/>
        </p:nvSpPr>
        <p:spPr>
          <a:xfrm>
            <a:off x="7256619" y="1839383"/>
            <a:ext cx="780593" cy="780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hueOff val="362282"/>
              <a:satOff val="31803"/>
              <a:lumOff val="-18242"/>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